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72" r:id="rId11"/>
    <p:sldId id="269" r:id="rId12"/>
    <p:sldId id="270" r:id="rId13"/>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C8BDE2-0AE8-48C5-89B1-E6BD5BCBFB93}"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3438270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8BDE2-0AE8-48C5-89B1-E6BD5BCBFB93}"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1340116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8BDE2-0AE8-48C5-89B1-E6BD5BCBFB93}"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2198571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8BDE2-0AE8-48C5-89B1-E6BD5BCBFB93}"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3443397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8BDE2-0AE8-48C5-89B1-E6BD5BCBFB93}"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2511428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C8BDE2-0AE8-48C5-89B1-E6BD5BCBFB93}"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1744012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8BDE2-0AE8-48C5-89B1-E6BD5BCBFB93}"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2496610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8BDE2-0AE8-48C5-89B1-E6BD5BCBFB93}"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79448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8BDE2-0AE8-48C5-89B1-E6BD5BCBFB93}" type="datetimeFigureOut">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2149332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8BDE2-0AE8-48C5-89B1-E6BD5BCBFB93}"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111389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8BDE2-0AE8-48C5-89B1-E6BD5BCBFB93}"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5DF02-8BA1-4057-AB76-294917F2B764}" type="slidenum">
              <a:rPr lang="en-US" smtClean="0"/>
              <a:t>‹#›</a:t>
            </a:fld>
            <a:endParaRPr lang="en-US"/>
          </a:p>
        </p:txBody>
      </p:sp>
    </p:spTree>
    <p:extLst>
      <p:ext uri="{BB962C8B-B14F-4D97-AF65-F5344CB8AC3E}">
        <p14:creationId xmlns:p14="http://schemas.microsoft.com/office/powerpoint/2010/main" val="1925981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8BDE2-0AE8-48C5-89B1-E6BD5BCBFB93}" type="datetimeFigureOut">
              <a:rPr lang="en-US" smtClean="0"/>
              <a:t>1/12/2017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5DF02-8BA1-4057-AB76-294917F2B764}" type="slidenum">
              <a:rPr lang="en-US" smtClean="0"/>
              <a:t>‹#›</a:t>
            </a:fld>
            <a:endParaRPr lang="en-US"/>
          </a:p>
        </p:txBody>
      </p:sp>
    </p:spTree>
    <p:extLst>
      <p:ext uri="{BB962C8B-B14F-4D97-AF65-F5344CB8AC3E}">
        <p14:creationId xmlns:p14="http://schemas.microsoft.com/office/powerpoint/2010/main" val="1402132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866063" y="5584825"/>
            <a:ext cx="1277937"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4"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30480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5"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9812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1430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7"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6764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8"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6764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9"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51816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0"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51816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1"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7315200" y="4648200"/>
            <a:ext cx="14192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2"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7696200" y="54102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3"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50292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14"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4572000"/>
            <a:ext cx="14192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5"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6096000" y="4724400"/>
            <a:ext cx="14192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16"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854325" y="6172200"/>
            <a:ext cx="685800"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17"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778125" y="5761038"/>
            <a:ext cx="1066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Picture 18"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778125" y="6173788"/>
            <a:ext cx="6858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19"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6096000"/>
            <a:ext cx="6858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1" name="Picture 20" descr="j031805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246735">
            <a:off x="3810000" y="4724400"/>
            <a:ext cx="6794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2" name="Picture 21" descr="j031805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302527">
            <a:off x="4443413" y="4800600"/>
            <a:ext cx="890587"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3" name="Picture 22" descr="17"/>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1352724">
            <a:off x="6096000" y="388620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Picture 23"/>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001000" y="4495800"/>
            <a:ext cx="66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5" name="Picture 24"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44958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6" name="Picture 25"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828800" y="44958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26"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600200" y="5486400"/>
            <a:ext cx="1524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27"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29540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28"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36220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0" name="Picture 29"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30"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83820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2" name="Picture 31"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457200" y="48006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32"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Picture 33"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09600" y="6096000"/>
            <a:ext cx="152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5" name="Picture 34"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6" name="Picture 35"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7" name="Picture 36"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5181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8" name="Picture 37"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53340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9" name="Picture 38"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0" name="Picture 39"/>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9600" y="5257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1" name="Picture 40"/>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286000" y="53340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2" name="Picture 41"/>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438400" y="4038600"/>
            <a:ext cx="66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 name="Picture 42"/>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805517">
            <a:off x="7391400" y="43434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3"/>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4470357">
            <a:off x="762001" y="44196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4"/>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114800" y="47244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6" name="Picture 45"/>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267200" y="622935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7" name="Picture 46"/>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5029200"/>
            <a:ext cx="66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8" name="Picture 47"/>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8682075">
            <a:off x="4724400" y="49530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9" name="Picture 48"/>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3796223">
            <a:off x="1947863" y="4605337"/>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0" name="Picture 49"/>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8682075">
            <a:off x="6629400" y="34290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1" name="Picture 50"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53340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2" name="Picture 51"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6553200" y="54864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3" name="Picture 52"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56769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4" name="Picture 53"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6172200" y="4953000"/>
            <a:ext cx="14192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5" name="Picture 54"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55626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6" name="Picture 56"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38100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7" name="Picture 57"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3200400" y="54864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8" name="Picture 58"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3048000" y="49530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9" name="Picture 59"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6096000" y="54864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0" name="Picture 60"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31" name="Group 61"/>
          <p:cNvGrpSpPr>
            <a:grpSpLocks/>
          </p:cNvGrpSpPr>
          <p:nvPr/>
        </p:nvGrpSpPr>
        <p:grpSpPr bwMode="auto">
          <a:xfrm>
            <a:off x="4800600" y="4648200"/>
            <a:ext cx="1905000" cy="2209800"/>
            <a:chOff x="-216" y="3820"/>
            <a:chExt cx="648" cy="281"/>
          </a:xfrm>
        </p:grpSpPr>
        <p:pic>
          <p:nvPicPr>
            <p:cNvPr id="3169" name="Picture 62"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8" y="3895"/>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0" name="Picture 63"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16" y="3820"/>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1" name="Picture 64"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3834"/>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132" name="Picture 65"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5791200"/>
            <a:ext cx="6858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3" name="Picture 66"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4" name="Picture 67"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5" name="Picture 68"/>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648200" y="32766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6" name="Picture 69"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37" name="Group 70"/>
          <p:cNvGrpSpPr>
            <a:grpSpLocks/>
          </p:cNvGrpSpPr>
          <p:nvPr/>
        </p:nvGrpSpPr>
        <p:grpSpPr bwMode="auto">
          <a:xfrm>
            <a:off x="3505200" y="4648200"/>
            <a:ext cx="1905000" cy="2209800"/>
            <a:chOff x="-216" y="3820"/>
            <a:chExt cx="648" cy="281"/>
          </a:xfrm>
        </p:grpSpPr>
        <p:pic>
          <p:nvPicPr>
            <p:cNvPr id="3166" name="Picture 71"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8" y="3895"/>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7" name="Picture 72"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16" y="3820"/>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8" name="Picture 73"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3834"/>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138" name="Picture 74"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219200" y="5791200"/>
            <a:ext cx="152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9" name="Picture 75"/>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2695130">
            <a:off x="4038600" y="41148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0" name="Picture 76"/>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3819223">
            <a:off x="1" y="50292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1" name="Picture 77"/>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8682075">
            <a:off x="5257800" y="44958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2" name="Picture 78"/>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905000" y="43434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3" name="Picture 79"/>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048000" y="4267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4" name="Picture 80"/>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219200" y="4876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5" name="Picture 81"/>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029200" y="5257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6" name="Picture 82"/>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96000" y="5410200"/>
            <a:ext cx="304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7" name="Picture 83"/>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05200" y="5410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8" name="Picture 84"/>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800600" y="4495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9" name="Picture 85"/>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534400" y="51054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0" name="Picture 86"/>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114800" y="5029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1" name="Picture 87"/>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229600" y="53340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2" name="Picture 88"/>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772400" y="4800600"/>
            <a:ext cx="304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3" name="Picture 89"/>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828800" y="5029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4" name="Picture 90"/>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6248400" y="46482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5" name="Picture 91"/>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429000" y="4114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6" name="Picture 92"/>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7239000" y="48006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7" name="Picture 93"/>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638800" y="45720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8" name="Picture 94"/>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48768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9" name="Picture 95"/>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19400" y="4648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0" name="Picture 96"/>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228600" y="54864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1" name="Picture 97"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1430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2" name="Picture 98"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8288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3" name="Picture 99"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2286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64" name="WordArt 101"/>
          <p:cNvSpPr>
            <a:spLocks noChangeArrowheads="1" noChangeShapeType="1" noTextEdit="1"/>
          </p:cNvSpPr>
          <p:nvPr/>
        </p:nvSpPr>
        <p:spPr bwMode="auto">
          <a:xfrm>
            <a:off x="381000" y="2362200"/>
            <a:ext cx="8362950" cy="1295400"/>
          </a:xfrm>
          <a:prstGeom prst="rect">
            <a:avLst/>
          </a:prstGeom>
        </p:spPr>
        <p:txBody>
          <a:bodyPr spcFirstLastPara="1" wrap="none" fromWordArt="1">
            <a:prstTxWarp prst="textArchUp">
              <a:avLst>
                <a:gd name="adj" fmla="val 10800000"/>
              </a:avLst>
            </a:prstTxWarp>
          </a:bodyPr>
          <a:lstStyle/>
          <a:p>
            <a:pPr algn="ctr"/>
            <a:r>
              <a:rPr lang="vi-VN" sz="4000" kern="10">
                <a:ln w="9525">
                  <a:solidFill>
                    <a:srgbClr val="6600CC"/>
                  </a:solidFill>
                  <a:round/>
                  <a:headEnd/>
                  <a:tailEnd/>
                </a:ln>
                <a:solidFill>
                  <a:srgbClr val="FF0000"/>
                </a:solidFill>
                <a:latin typeface="Times New Roman"/>
                <a:cs typeface="Times New Roman"/>
              </a:rPr>
              <a:t>Chào mừng quý thầy cô </a:t>
            </a:r>
          </a:p>
          <a:p>
            <a:pPr algn="ctr"/>
            <a:r>
              <a:rPr lang="vi-VN" sz="4000" kern="10">
                <a:ln w="9525">
                  <a:solidFill>
                    <a:srgbClr val="6600CC"/>
                  </a:solidFill>
                  <a:round/>
                  <a:headEnd/>
                  <a:tailEnd/>
                </a:ln>
                <a:solidFill>
                  <a:srgbClr val="FF0000"/>
                </a:solidFill>
                <a:latin typeface="Times New Roman"/>
                <a:cs typeface="Times New Roman"/>
              </a:rPr>
              <a:t>về thăm lớp</a:t>
            </a:r>
            <a:endParaRPr lang="en-US" sz="4000" kern="10">
              <a:ln w="9525">
                <a:solidFill>
                  <a:srgbClr val="6600CC"/>
                </a:solidFill>
                <a:round/>
                <a:headEnd/>
                <a:tailEnd/>
              </a:ln>
              <a:solidFill>
                <a:srgbClr val="FF0000"/>
              </a:solidFill>
              <a:latin typeface="Times New Roman"/>
              <a:cs typeface="Times New Roman"/>
            </a:endParaRPr>
          </a:p>
        </p:txBody>
      </p:sp>
      <p:sp>
        <p:nvSpPr>
          <p:cNvPr id="3165" name="Text Box 102"/>
          <p:cNvSpPr txBox="1">
            <a:spLocks noChangeArrowheads="1"/>
          </p:cNvSpPr>
          <p:nvPr/>
        </p:nvSpPr>
        <p:spPr bwMode="auto">
          <a:xfrm>
            <a:off x="1981200" y="3048000"/>
            <a:ext cx="4854575" cy="584775"/>
          </a:xfrm>
          <a:prstGeom prst="rect">
            <a:avLst/>
          </a:prstGeom>
          <a:solidFill>
            <a:srgbClr val="FFFF66"/>
          </a:solidFill>
          <a:ln w="9525">
            <a:solidFill>
              <a:srgbClr val="66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spcBef>
                <a:spcPct val="50000"/>
              </a:spcBef>
            </a:pPr>
            <a:r>
              <a:rPr lang="en-US" sz="3200" b="1" dirty="0" smtClean="0">
                <a:solidFill>
                  <a:srgbClr val="800000"/>
                </a:solidFill>
                <a:latin typeface="Times New Roman" pitchFamily="18" charset="0"/>
              </a:rPr>
              <a:t>PHÂN MÔN</a:t>
            </a:r>
            <a:r>
              <a:rPr lang="en-US" sz="3200" b="1" dirty="0">
                <a:solidFill>
                  <a:srgbClr val="800000"/>
                </a:solidFill>
                <a:latin typeface="Times New Roman" pitchFamily="18" charset="0"/>
              </a:rPr>
              <a:t>:</a:t>
            </a:r>
            <a:r>
              <a:rPr lang="en-US" b="1" dirty="0">
                <a:solidFill>
                  <a:srgbClr val="800000"/>
                </a:solidFill>
                <a:latin typeface="Arial" charset="0"/>
              </a:rPr>
              <a:t> </a:t>
            </a:r>
            <a:r>
              <a:rPr lang="en-US" sz="3200" b="1" dirty="0" smtClean="0">
                <a:solidFill>
                  <a:srgbClr val="800000"/>
                </a:solidFill>
                <a:latin typeface="Times New Roman" pitchFamily="18" charset="0"/>
              </a:rPr>
              <a:t>CHÍNH TẢ</a:t>
            </a:r>
            <a:endParaRPr lang="en-US" sz="3200" b="1" dirty="0">
              <a:solidFill>
                <a:srgbClr val="800000"/>
              </a:solidFill>
              <a:latin typeface="Times New Roman" pitchFamily="18" charset="0"/>
            </a:endParaRPr>
          </a:p>
        </p:txBody>
      </p:sp>
    </p:spTree>
    <p:extLst>
      <p:ext uri="{BB962C8B-B14F-4D97-AF65-F5344CB8AC3E}">
        <p14:creationId xmlns:p14="http://schemas.microsoft.com/office/powerpoint/2010/main" val="379107918"/>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81000" y="1295400"/>
            <a:ext cx="8763000" cy="2527830"/>
          </a:xfrm>
        </p:spPr>
        <p:txBody>
          <a:bodyPr>
            <a:normAutofit fontScale="90000"/>
          </a:bodyPr>
          <a:lstStyle/>
          <a:p>
            <a:pPr algn="l"/>
            <a:r>
              <a:rPr lang="en-US" altLang="en-US" sz="3600" dirty="0" smtClean="0">
                <a:solidFill>
                  <a:srgbClr val="002060"/>
                </a:solidFill>
                <a:latin typeface="Times New Roman" pitchFamily="18" charset="0"/>
                <a:cs typeface="Times New Roman" pitchFamily="18" charset="0"/>
              </a:rPr>
              <a:t>                     </a:t>
            </a:r>
            <a:br>
              <a:rPr lang="en-US" altLang="en-US" sz="3600" dirty="0" smtClean="0">
                <a:solidFill>
                  <a:srgbClr val="002060"/>
                </a:solidFill>
                <a:latin typeface="Times New Roman" pitchFamily="18" charset="0"/>
                <a:cs typeface="Times New Roman" pitchFamily="18" charset="0"/>
              </a:rPr>
            </a:br>
            <a:r>
              <a:rPr lang="en-US" altLang="en-US" sz="3600" dirty="0">
                <a:solidFill>
                  <a:srgbClr val="002060"/>
                </a:solidFill>
                <a:latin typeface="Times New Roman" pitchFamily="18" charset="0"/>
                <a:cs typeface="Times New Roman" pitchFamily="18" charset="0"/>
              </a:rPr>
              <a:t/>
            </a:r>
            <a:br>
              <a:rPr lang="en-US" altLang="en-US" sz="3600" dirty="0">
                <a:solidFill>
                  <a:srgbClr val="00206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r>
            <a:br>
              <a:rPr lang="en-US" altLang="en-US" sz="3600" dirty="0" smtClean="0">
                <a:solidFill>
                  <a:srgbClr val="002060"/>
                </a:solidFill>
                <a:latin typeface="Times New Roman" pitchFamily="18" charset="0"/>
                <a:cs typeface="Times New Roman" pitchFamily="18" charset="0"/>
              </a:rPr>
            </a:br>
            <a:r>
              <a:rPr lang="en-US" altLang="en-US" sz="3600" dirty="0">
                <a:solidFill>
                  <a:srgbClr val="002060"/>
                </a:solidFill>
                <a:latin typeface="Times New Roman" pitchFamily="18" charset="0"/>
                <a:cs typeface="Times New Roman" pitchFamily="18" charset="0"/>
              </a:rPr>
              <a:t/>
            </a:r>
            <a:br>
              <a:rPr lang="en-US" altLang="en-US" sz="3600" dirty="0">
                <a:solidFill>
                  <a:srgbClr val="002060"/>
                </a:solidFill>
                <a:latin typeface="Times New Roman" pitchFamily="18" charset="0"/>
                <a:cs typeface="Times New Roman" pitchFamily="18" charset="0"/>
              </a:rPr>
            </a:br>
            <a:r>
              <a:rPr lang="en-US" altLang="en-US" sz="3600" b="1" i="1" dirty="0" err="1" smtClean="0">
                <a:solidFill>
                  <a:srgbClr val="C00000"/>
                </a:solidFill>
                <a:latin typeface="Times New Roman" pitchFamily="18" charset="0"/>
                <a:cs typeface="Times New Roman" pitchFamily="18" charset="0"/>
              </a:rPr>
              <a:t>Bài</a:t>
            </a:r>
            <a:r>
              <a:rPr lang="en-US" altLang="en-US" sz="3600" b="1" i="1" dirty="0" smtClean="0">
                <a:solidFill>
                  <a:srgbClr val="C00000"/>
                </a:solidFill>
                <a:latin typeface="Times New Roman" pitchFamily="18" charset="0"/>
                <a:cs typeface="Times New Roman" pitchFamily="18" charset="0"/>
              </a:rPr>
              <a:t> </a:t>
            </a:r>
            <a:r>
              <a:rPr lang="en-US" altLang="en-US" sz="3600" b="1" i="1" dirty="0" err="1">
                <a:solidFill>
                  <a:srgbClr val="C00000"/>
                </a:solidFill>
                <a:latin typeface="Times New Roman" pitchFamily="18" charset="0"/>
                <a:cs typeface="Times New Roman" pitchFamily="18" charset="0"/>
              </a:rPr>
              <a:t>tập</a:t>
            </a:r>
            <a:r>
              <a:rPr lang="en-US" altLang="en-US" sz="3600" b="1" i="1" dirty="0">
                <a:solidFill>
                  <a:srgbClr val="C00000"/>
                </a:solidFill>
                <a:latin typeface="Times New Roman" pitchFamily="18" charset="0"/>
                <a:cs typeface="Times New Roman" pitchFamily="18" charset="0"/>
              </a:rPr>
              <a:t> 2:  </a:t>
            </a:r>
            <a:r>
              <a:rPr lang="en-US" altLang="en-US" sz="3600" dirty="0" err="1">
                <a:solidFill>
                  <a:srgbClr val="C00000"/>
                </a:solidFill>
                <a:latin typeface="Times New Roman" pitchFamily="18" charset="0"/>
                <a:cs typeface="Times New Roman" pitchFamily="18" charset="0"/>
              </a:rPr>
              <a:t>Tìm</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chữ</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cái</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thích</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hợp</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với</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mỗi</a:t>
            </a:r>
            <a:r>
              <a:rPr lang="en-US" altLang="en-US" sz="3600" dirty="0">
                <a:solidFill>
                  <a:srgbClr val="C00000"/>
                </a:solidFill>
                <a:latin typeface="Times New Roman" pitchFamily="18" charset="0"/>
                <a:cs typeface="Times New Roman" pitchFamily="18" charset="0"/>
              </a:rPr>
              <a:t> ô </a:t>
            </a:r>
            <a:r>
              <a:rPr lang="en-US" altLang="en-US" sz="3600" dirty="0" err="1">
                <a:solidFill>
                  <a:srgbClr val="C00000"/>
                </a:solidFill>
                <a:latin typeface="Times New Roman" pitchFamily="18" charset="0"/>
                <a:cs typeface="Times New Roman" pitchFamily="18" charset="0"/>
              </a:rPr>
              <a:t>trống</a:t>
            </a:r>
            <a:r>
              <a:rPr lang="en-US" altLang="en-US" sz="3600" dirty="0">
                <a:solidFill>
                  <a:srgbClr val="C00000"/>
                </a:solidFill>
                <a:latin typeface="Times New Roman" pitchFamily="18" charset="0"/>
                <a:cs typeface="Times New Roman" pitchFamily="18" charset="0"/>
              </a:rPr>
              <a:t>:</a:t>
            </a:r>
            <a:br>
              <a:rPr lang="en-US" altLang="en-US" sz="3600" dirty="0">
                <a:solidFill>
                  <a:srgbClr val="C00000"/>
                </a:solidFill>
                <a:latin typeface="Times New Roman" pitchFamily="18" charset="0"/>
                <a:cs typeface="Times New Roman" pitchFamily="18" charset="0"/>
              </a:rPr>
            </a:br>
            <a:r>
              <a:rPr lang="en-US" altLang="en-US" sz="3600" dirty="0">
                <a:solidFill>
                  <a:srgbClr val="C00000"/>
                </a:solidFill>
                <a:latin typeface="Times New Roman" pitchFamily="18" charset="0"/>
                <a:cs typeface="Times New Roman" pitchFamily="18" charset="0"/>
              </a:rPr>
              <a:t>          a) </a:t>
            </a:r>
            <a:r>
              <a:rPr lang="en-US" altLang="en-US" sz="3600" dirty="0" err="1">
                <a:solidFill>
                  <a:srgbClr val="C00000"/>
                </a:solidFill>
                <a:latin typeface="Times New Roman" pitchFamily="18" charset="0"/>
                <a:cs typeface="Times New Roman" pitchFamily="18" charset="0"/>
              </a:rPr>
              <a:t>r,d</a:t>
            </a:r>
            <a:r>
              <a:rPr lang="en-US" altLang="en-US" sz="3600" dirty="0">
                <a:solidFill>
                  <a:srgbClr val="C00000"/>
                </a:solidFill>
                <a:latin typeface="Times New Roman" pitchFamily="18" charset="0"/>
                <a:cs typeface="Times New Roman" pitchFamily="18" charset="0"/>
              </a:rPr>
              <a:t> hay </a:t>
            </a:r>
            <a:r>
              <a:rPr lang="en-US" altLang="en-US" sz="3600" dirty="0" err="1">
                <a:solidFill>
                  <a:srgbClr val="C00000"/>
                </a:solidFill>
                <a:latin typeface="Times New Roman" pitchFamily="18" charset="0"/>
                <a:cs typeface="Times New Roman" pitchFamily="18" charset="0"/>
              </a:rPr>
              <a:t>gi</a:t>
            </a:r>
            <a:r>
              <a:rPr lang="en-US" altLang="en-US" sz="3600" dirty="0">
                <a:solidFill>
                  <a:srgbClr val="C00000"/>
                </a:solidFill>
                <a:latin typeface="Times New Roman" pitchFamily="18" charset="0"/>
                <a:cs typeface="Times New Roman" pitchFamily="18" charset="0"/>
              </a:rPr>
              <a:t>?</a:t>
            </a:r>
            <a:br>
              <a:rPr lang="en-US" altLang="en-US" sz="3600" dirty="0">
                <a:solidFill>
                  <a:srgbClr val="C0000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Giữa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cơn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hoạn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nạn</a:t>
            </a:r>
            <a:r>
              <a:rPr lang="en-US" altLang="en-US" sz="3100" dirty="0" smtClean="0">
                <a:solidFill>
                  <a:srgbClr val="002060"/>
                </a:solidFill>
                <a:latin typeface="Times New Roman" pitchFamily="18" charset="0"/>
                <a:cs typeface="Times New Roman" pitchFamily="18" charset="0"/>
              </a:rPr>
              <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chiếc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r</a:t>
            </a:r>
            <a:r>
              <a:rPr lang="en-US" altLang="en-US" sz="3100" dirty="0" err="1" smtClean="0">
                <a:solidFill>
                  <a:srgbClr val="002060"/>
                </a:solidFill>
                <a:latin typeface="Times New Roman" pitchFamily="18" charset="0"/>
                <a:cs typeface="Times New Roman" pitchFamily="18" charset="0"/>
              </a:rPr>
              <a:t>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đến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gi</a:t>
            </a:r>
            <a:r>
              <a:rPr lang="en-US" altLang="en-US" sz="3100" dirty="0" err="1" smtClean="0">
                <a:solidFill>
                  <a:srgbClr val="002060"/>
                </a:solidFill>
                <a:latin typeface="Times New Roman" pitchFamily="18" charset="0"/>
                <a:cs typeface="Times New Roman" pitchFamily="18" charset="0"/>
              </a:rPr>
              <a:t>ữa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d</a:t>
            </a:r>
            <a:r>
              <a:rPr lang="en-US" altLang="en-US" sz="3100" dirty="0" err="1" smtClean="0">
                <a:solidFill>
                  <a:srgbClr val="002060"/>
                </a:solidFill>
                <a:latin typeface="Times New Roman" pitchFamily="18" charset="0"/>
                <a:cs typeface="Times New Roman" pitchFamily="18" charset="0"/>
              </a:rPr>
              <a:t>òng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bị</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r</a:t>
            </a:r>
            <a:r>
              <a:rPr lang="en-US" altLang="en-US" sz="3100" dirty="0" err="1" smtClean="0">
                <a:solidFill>
                  <a:srgbClr val="002060"/>
                </a:solidFill>
                <a:latin typeface="Times New Roman" pitchFamily="18" charset="0"/>
                <a:cs typeface="Times New Roman" pitchFamily="18" charset="0"/>
              </a:rPr>
              <a:t>ò.Chỉ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trong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nháy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mắt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đã</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ngập</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nước</a:t>
            </a:r>
            <a:r>
              <a:rPr lang="en-US" altLang="en-US" sz="3100" dirty="0" smtClean="0">
                <a:solidFill>
                  <a:srgbClr val="002060"/>
                </a:solidFill>
                <a:latin typeface="Times New Roman" pitchFamily="18" charset="0"/>
                <a:cs typeface="Times New Roman" pitchFamily="18" charset="0"/>
              </a:rPr>
              <a:t>. </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Hành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khách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nhốn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nháo</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hoảng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hốt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nấy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ra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sức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tát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nước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cứu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D</a:t>
            </a:r>
            <a:r>
              <a:rPr lang="en-US" altLang="en-US" sz="3100" dirty="0" err="1" smtClean="0">
                <a:solidFill>
                  <a:srgbClr val="002060"/>
                </a:solidFill>
                <a:latin typeface="Times New Roman" pitchFamily="18" charset="0"/>
                <a:cs typeface="Times New Roman" pitchFamily="18" charset="0"/>
              </a:rPr>
              <a:t>uy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chàng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vẫn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thản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nhiên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coi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như</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chuyện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xảy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r</a:t>
            </a:r>
            <a:r>
              <a:rPr lang="en-US" altLang="en-US" sz="3100" dirty="0" err="1" smtClean="0">
                <a:solidFill>
                  <a:srgbClr val="002060"/>
                </a:solidFill>
                <a:latin typeface="Times New Roman" pitchFamily="18" charset="0"/>
                <a:cs typeface="Times New Roman" pitchFamily="18" charset="0"/>
              </a:rPr>
              <a:t>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người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thấy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vậy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gi</a:t>
            </a:r>
            <a:r>
              <a:rPr lang="en-US" altLang="en-US" sz="3100" dirty="0" err="1" smtClean="0">
                <a:solidFill>
                  <a:srgbClr val="002060"/>
                </a:solidFill>
                <a:latin typeface="Times New Roman" pitchFamily="18" charset="0"/>
                <a:cs typeface="Times New Roman" pitchFamily="18" charset="0"/>
              </a:rPr>
              <a:t>ấu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nổi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tức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gi</a:t>
            </a:r>
            <a:r>
              <a:rPr lang="en-US" altLang="en-US" sz="3100" dirty="0" err="1" smtClean="0">
                <a:solidFill>
                  <a:srgbClr val="002060"/>
                </a:solidFill>
                <a:latin typeface="Times New Roman" pitchFamily="18" charset="0"/>
                <a:cs typeface="Times New Roman" pitchFamily="18" charset="0"/>
              </a:rPr>
              <a:t>ận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bảo</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sắp</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chìm</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xuống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đáy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rồi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sao</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vẫn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thản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nhiên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vậy</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chàng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nọ</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trả</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lời</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 </a:t>
            </a:r>
            <a:r>
              <a:rPr lang="en-US" altLang="en-US" sz="3100" dirty="0" err="1" smtClean="0">
                <a:solidFill>
                  <a:srgbClr val="002060"/>
                </a:solidFill>
                <a:latin typeface="Times New Roman" pitchFamily="18" charset="0"/>
                <a:cs typeface="Times New Roman" pitchFamily="18" charset="0"/>
              </a:rPr>
              <a:t>Việc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gì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phải</a:t>
            </a:r>
            <a:r>
              <a:rPr lang="en-US" altLang="en-US" sz="3100" dirty="0" smtClean="0">
                <a:solidFill>
                  <a:srgbClr val="002060"/>
                </a:solidFill>
                <a:latin typeface="Times New Roman" pitchFamily="18" charset="0"/>
                <a:cs typeface="Times New Roman" pitchFamily="18" charset="0"/>
              </a:rPr>
              <a:t> lo </a:t>
            </a:r>
            <a:r>
              <a:rPr lang="en-US" altLang="en-US" sz="3100" dirty="0" err="1" smtClean="0">
                <a:solidFill>
                  <a:srgbClr val="002060"/>
                </a:solidFill>
                <a:latin typeface="Times New Roman" pitchFamily="18" charset="0"/>
                <a:cs typeface="Times New Roman" pitchFamily="18" charset="0"/>
              </a:rPr>
              <a:t>nhỉ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này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đâu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phải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của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tôi</a:t>
            </a: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br>
              <a:rPr lang="en-US" altLang="en-US" sz="3100" dirty="0" smtClean="0">
                <a:solidFill>
                  <a:srgbClr val="00206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r>
            <a:br>
              <a:rPr lang="en-US" altLang="en-US" sz="3600" dirty="0" smtClean="0">
                <a:solidFill>
                  <a:srgbClr val="002060"/>
                </a:solidFill>
                <a:latin typeface="Times New Roman" pitchFamily="18" charset="0"/>
                <a:cs typeface="Times New Roman" pitchFamily="18" charset="0"/>
              </a:rPr>
            </a:br>
            <a:endParaRPr lang="en-US" altLang="en-US" sz="3600" dirty="0" smtClean="0">
              <a:solidFill>
                <a:srgbClr val="002060"/>
              </a:solidFill>
            </a:endParaRPr>
          </a:p>
        </p:txBody>
      </p:sp>
    </p:spTree>
    <p:extLst>
      <p:ext uri="{BB962C8B-B14F-4D97-AF65-F5344CB8AC3E}">
        <p14:creationId xmlns:p14="http://schemas.microsoft.com/office/powerpoint/2010/main" val="494113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81000"/>
            <a:ext cx="7772400" cy="838200"/>
          </a:xfrm>
        </p:spPr>
        <p:txBody>
          <a:bodyPr>
            <a:normAutofit fontScale="90000"/>
          </a:bodyPr>
          <a:lstStyle/>
          <a:p>
            <a:pPr eaLnBrk="1" hangingPunct="1"/>
            <a:r>
              <a:rPr lang="en-US" altLang="en-US" sz="6000" dirty="0" err="1" smtClean="0">
                <a:solidFill>
                  <a:srgbClr val="FF0000"/>
                </a:solidFill>
                <a:latin typeface="Times New Roman" pitchFamily="18" charset="0"/>
                <a:cs typeface="Times New Roman" pitchFamily="18" charset="0"/>
              </a:rPr>
              <a:t>Dặn</a:t>
            </a:r>
            <a:r>
              <a:rPr lang="en-US" altLang="en-US" sz="6000" dirty="0" smtClean="0">
                <a:solidFill>
                  <a:srgbClr val="FF0000"/>
                </a:solidFill>
                <a:latin typeface="Times New Roman" pitchFamily="18" charset="0"/>
                <a:cs typeface="Times New Roman" pitchFamily="18" charset="0"/>
              </a:rPr>
              <a:t> </a:t>
            </a:r>
            <a:r>
              <a:rPr lang="en-US" altLang="en-US" sz="6000" dirty="0" err="1" smtClean="0">
                <a:solidFill>
                  <a:srgbClr val="FF0000"/>
                </a:solidFill>
                <a:latin typeface="Times New Roman" pitchFamily="18" charset="0"/>
                <a:cs typeface="Times New Roman" pitchFamily="18" charset="0"/>
              </a:rPr>
              <a:t>dò</a:t>
            </a:r>
            <a:endParaRPr lang="en-US" altLang="en-US" sz="6000" dirty="0" smtClean="0">
              <a:solidFill>
                <a:srgbClr val="FF0000"/>
              </a:solidFill>
              <a:latin typeface="Times New Roman" pitchFamily="18" charset="0"/>
              <a:cs typeface="Times New Roman" pitchFamily="18" charset="0"/>
            </a:endParaRPr>
          </a:p>
        </p:txBody>
      </p:sp>
      <p:sp>
        <p:nvSpPr>
          <p:cNvPr id="16387" name="Rectangle 4"/>
          <p:cNvSpPr>
            <a:spLocks noGrp="1" noChangeArrowheads="1"/>
          </p:cNvSpPr>
          <p:nvPr>
            <p:ph idx="1"/>
          </p:nvPr>
        </p:nvSpPr>
        <p:spPr>
          <a:xfrm>
            <a:off x="457200" y="1600200"/>
            <a:ext cx="8686800" cy="4525963"/>
          </a:xfrm>
        </p:spPr>
        <p:txBody>
          <a:bodyPr/>
          <a:lstStyle/>
          <a:p>
            <a:pPr marL="0" indent="0" eaLnBrk="1" hangingPunct="1">
              <a:buFont typeface="Wingdings 3" pitchFamily="18" charset="2"/>
              <a:buNone/>
            </a:pPr>
            <a:r>
              <a:rPr lang="en-US" altLang="en-US" sz="3600"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Ôn</a:t>
            </a:r>
            <a:r>
              <a:rPr lang="en-US" altLang="en-US" sz="3600" b="1" i="1"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tập</a:t>
            </a:r>
            <a:r>
              <a:rPr lang="en-US" altLang="en-US" sz="3600" b="1" i="1" dirty="0" smtClean="0">
                <a:solidFill>
                  <a:srgbClr val="FF0000"/>
                </a:solidFill>
                <a:latin typeface="Times New Roman" pitchFamily="18" charset="0"/>
                <a:cs typeface="Times New Roman" pitchFamily="18" charset="0"/>
              </a:rPr>
              <a:t>:</a:t>
            </a:r>
          </a:p>
          <a:p>
            <a:pPr marL="457200" lvl="1" indent="0" eaLnBrk="1" hangingPunct="1">
              <a:buFont typeface="Wingdings 3" pitchFamily="18" charset="2"/>
              <a:buNone/>
            </a:pPr>
            <a:r>
              <a:rPr lang="en-US" altLang="en-US" sz="3600" dirty="0" err="1" smtClean="0">
                <a:solidFill>
                  <a:schemeClr val="tx1"/>
                </a:solidFill>
                <a:latin typeface="Times New Roman" pitchFamily="18" charset="0"/>
                <a:cs typeface="Times New Roman" pitchFamily="18" charset="0"/>
              </a:rPr>
              <a:t>Phân</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biệt</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âm</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đầu</a:t>
            </a:r>
            <a:r>
              <a:rPr lang="en-US" altLang="en-US" sz="3600" dirty="0" smtClean="0">
                <a:solidFill>
                  <a:schemeClr val="tx1"/>
                </a:solidFill>
                <a:latin typeface="Times New Roman" pitchFamily="18" charset="0"/>
                <a:cs typeface="Times New Roman" pitchFamily="18" charset="0"/>
              </a:rPr>
              <a:t> r/d/</a:t>
            </a:r>
            <a:r>
              <a:rPr lang="en-US" altLang="en-US" sz="3600" dirty="0" err="1" smtClean="0">
                <a:solidFill>
                  <a:schemeClr val="tx1"/>
                </a:solidFill>
                <a:latin typeface="Times New Roman" pitchFamily="18" charset="0"/>
                <a:cs typeface="Times New Roman" pitchFamily="18" charset="0"/>
              </a:rPr>
              <a:t>gi</a:t>
            </a:r>
            <a:r>
              <a:rPr lang="en-US" altLang="en-US" sz="3600" dirty="0" smtClean="0">
                <a:latin typeface="Times New Roman" pitchFamily="18" charset="0"/>
                <a:cs typeface="Times New Roman" pitchFamily="18" charset="0"/>
              </a:rPr>
              <a:t>; </a:t>
            </a:r>
            <a:r>
              <a:rPr lang="en-US" altLang="en-US" sz="3600" dirty="0" err="1" smtClean="0">
                <a:latin typeface="Times New Roman" pitchFamily="18" charset="0"/>
                <a:cs typeface="Times New Roman" pitchFamily="18" charset="0"/>
              </a:rPr>
              <a:t>âm</a:t>
            </a:r>
            <a:r>
              <a:rPr lang="en-US" altLang="en-US" sz="3600" dirty="0" smtClean="0">
                <a:latin typeface="Times New Roman" pitchFamily="18" charset="0"/>
                <a:cs typeface="Times New Roman" pitchFamily="18" charset="0"/>
              </a:rPr>
              <a:t> </a:t>
            </a:r>
            <a:r>
              <a:rPr lang="en-US" altLang="en-US" sz="3600" dirty="0" err="1" smtClean="0">
                <a:latin typeface="Times New Roman" pitchFamily="18" charset="0"/>
                <a:cs typeface="Times New Roman" pitchFamily="18" charset="0"/>
              </a:rPr>
              <a:t>chính</a:t>
            </a:r>
            <a:r>
              <a:rPr lang="en-US" altLang="en-US" sz="3600" dirty="0" smtClean="0">
                <a:latin typeface="Times New Roman" pitchFamily="18" charset="0"/>
                <a:cs typeface="Times New Roman" pitchFamily="18" charset="0"/>
              </a:rPr>
              <a:t> o/ô</a:t>
            </a:r>
            <a:endParaRPr lang="en-US" altLang="en-US" sz="3600" dirty="0" smtClean="0">
              <a:solidFill>
                <a:schemeClr val="tx1"/>
              </a:solidFill>
              <a:latin typeface="Times New Roman" pitchFamily="18" charset="0"/>
              <a:cs typeface="Times New Roman" pitchFamily="18" charset="0"/>
            </a:endParaRPr>
          </a:p>
          <a:p>
            <a:pPr marL="0" indent="0" eaLnBrk="1" hangingPunct="1">
              <a:buFont typeface="Wingdings 3" pitchFamily="18" charset="2"/>
              <a:buNone/>
            </a:pPr>
            <a:r>
              <a:rPr lang="en-US" altLang="en-US" sz="3600" b="1" i="1"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Chuẩn</a:t>
            </a:r>
            <a:r>
              <a:rPr lang="en-US" altLang="en-US" sz="3600" b="1" i="1"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bị</a:t>
            </a:r>
            <a:r>
              <a:rPr lang="en-US" altLang="en-US" sz="3600" b="1" i="1"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bài</a:t>
            </a:r>
            <a:r>
              <a:rPr lang="en-US" altLang="en-US" sz="3600" dirty="0" smtClean="0">
                <a:solidFill>
                  <a:srgbClr val="FFFF00"/>
                </a:solidFill>
                <a:latin typeface="Times New Roman" pitchFamily="18" charset="0"/>
                <a:cs typeface="Times New Roman" pitchFamily="18" charset="0"/>
              </a:rPr>
              <a:t>:</a:t>
            </a:r>
          </a:p>
          <a:p>
            <a:pPr marL="457200" lvl="1" indent="0" eaLnBrk="1" hangingPunct="1">
              <a:buFont typeface="Wingdings 3" pitchFamily="18" charset="2"/>
              <a:buNone/>
            </a:pPr>
            <a:r>
              <a:rPr lang="en-US" altLang="en-US" sz="3600" dirty="0" err="1" smtClean="0">
                <a:solidFill>
                  <a:schemeClr val="tx1"/>
                </a:solidFill>
                <a:latin typeface="Times New Roman" pitchFamily="18" charset="0"/>
                <a:cs typeface="Times New Roman" pitchFamily="18" charset="0"/>
              </a:rPr>
              <a:t>Trí</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dũng</a:t>
            </a:r>
            <a:r>
              <a:rPr lang="en-US" altLang="en-US" sz="3600" dirty="0" smtClean="0">
                <a:solidFill>
                  <a:schemeClr val="tx1"/>
                </a:solidFill>
                <a:latin typeface="Times New Roman" pitchFamily="18" charset="0"/>
                <a:cs typeface="Times New Roman" pitchFamily="18" charset="0"/>
              </a:rPr>
              <a:t> song </a:t>
            </a:r>
            <a:r>
              <a:rPr lang="en-US" altLang="en-US" sz="3600" dirty="0" err="1" smtClean="0">
                <a:solidFill>
                  <a:schemeClr val="tx1"/>
                </a:solidFill>
                <a:latin typeface="Times New Roman" pitchFamily="18" charset="0"/>
                <a:cs typeface="Times New Roman" pitchFamily="18" charset="0"/>
              </a:rPr>
              <a:t>toàn</a:t>
            </a:r>
            <a:endParaRPr lang="en-US" altLang="en-US" sz="3600" dirty="0" smtClean="0">
              <a:solidFill>
                <a:schemeClr val="tx1"/>
              </a:solidFill>
              <a:latin typeface="Times New Roman" pitchFamily="18" charset="0"/>
              <a:cs typeface="Times New Roman" pitchFamily="18" charset="0"/>
            </a:endParaRPr>
          </a:p>
          <a:p>
            <a:pPr marL="457200" lvl="1" indent="0" eaLnBrk="1" hangingPunct="1">
              <a:buFont typeface="Wingdings 3" pitchFamily="18" charset="2"/>
              <a:buNone/>
            </a:pPr>
            <a:r>
              <a:rPr lang="en-US" altLang="en-US" sz="3600" dirty="0" err="1" smtClean="0">
                <a:solidFill>
                  <a:schemeClr val="tx1"/>
                </a:solidFill>
                <a:latin typeface="Times New Roman" pitchFamily="18" charset="0"/>
                <a:cs typeface="Times New Roman" pitchFamily="18" charset="0"/>
              </a:rPr>
              <a:t>Phân</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biệt</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âm</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đầu</a:t>
            </a:r>
            <a:r>
              <a:rPr lang="en-US" altLang="en-US" sz="3600" dirty="0" smtClean="0">
                <a:solidFill>
                  <a:schemeClr val="tx1"/>
                </a:solidFill>
                <a:latin typeface="Times New Roman" pitchFamily="18" charset="0"/>
                <a:cs typeface="Times New Roman" pitchFamily="18" charset="0"/>
              </a:rPr>
              <a:t> r/ d /</a:t>
            </a:r>
            <a:r>
              <a:rPr lang="en-US" altLang="en-US" sz="3600" dirty="0" err="1" smtClean="0">
                <a:solidFill>
                  <a:schemeClr val="tx1"/>
                </a:solidFill>
                <a:latin typeface="Times New Roman" pitchFamily="18" charset="0"/>
                <a:cs typeface="Times New Roman" pitchFamily="18" charset="0"/>
              </a:rPr>
              <a:t>gi</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dấu</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hỏi</a:t>
            </a:r>
            <a:r>
              <a:rPr lang="en-US" altLang="en-US" sz="3600" dirty="0" smtClean="0">
                <a:solidFill>
                  <a:schemeClr val="tx1"/>
                </a:solidFill>
                <a:latin typeface="Times New Roman" pitchFamily="18" charset="0"/>
                <a:cs typeface="Times New Roman" pitchFamily="18" charset="0"/>
              </a:rPr>
              <a:t>/</a:t>
            </a:r>
            <a:r>
              <a:rPr lang="en-US" altLang="en-US" sz="3600" dirty="0" err="1" smtClean="0">
                <a:solidFill>
                  <a:schemeClr val="tx1"/>
                </a:solidFill>
                <a:latin typeface="Times New Roman" pitchFamily="18" charset="0"/>
                <a:cs typeface="Times New Roman" pitchFamily="18" charset="0"/>
              </a:rPr>
              <a:t>dấu</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ngã</a:t>
            </a:r>
            <a:endParaRPr lang="en-US" altLang="en-US" sz="3600" dirty="0" smtClean="0">
              <a:solidFill>
                <a:schemeClr val="tx1"/>
              </a:solidFill>
              <a:latin typeface="Times New Roman" pitchFamily="18" charset="0"/>
              <a:cs typeface="Times New Roman" pitchFamily="18" charset="0"/>
            </a:endParaRP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66"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3070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descr="FLOWERS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81450" y="4800600"/>
            <a:ext cx="11049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WordArt 7"/>
          <p:cNvSpPr>
            <a:spLocks noChangeArrowheads="1" noChangeShapeType="1" noTextEdit="1"/>
          </p:cNvSpPr>
          <p:nvPr/>
        </p:nvSpPr>
        <p:spPr bwMode="auto">
          <a:xfrm>
            <a:off x="1752600" y="1219200"/>
            <a:ext cx="5867400" cy="1447800"/>
          </a:xfrm>
          <a:prstGeom prst="rect">
            <a:avLst/>
          </a:prstGeom>
        </p:spPr>
        <p:txBody>
          <a:bodyPr wrap="none" fromWordArt="1">
            <a:prstTxWarp prst="textInflate">
              <a:avLst>
                <a:gd name="adj" fmla="val 13634"/>
              </a:avLst>
            </a:prstTxWarp>
          </a:bodyPr>
          <a:lstStyle/>
          <a:p>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Chân thành cảm ơn</a:t>
            </a:r>
            <a:endPar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sp>
        <p:nvSpPr>
          <p:cNvPr id="6148" name="WordArt 8"/>
          <p:cNvSpPr>
            <a:spLocks noChangeArrowheads="1" noChangeShapeType="1" noTextEdit="1"/>
          </p:cNvSpPr>
          <p:nvPr/>
        </p:nvSpPr>
        <p:spPr bwMode="auto">
          <a:xfrm>
            <a:off x="914400" y="3048000"/>
            <a:ext cx="7315200" cy="1595438"/>
          </a:xfrm>
          <a:prstGeom prst="rect">
            <a:avLst/>
          </a:prstGeom>
        </p:spPr>
        <p:txBody>
          <a:bodyPr wrap="none" fromWordArt="1">
            <a:prstTxWarp prst="textPlain">
              <a:avLst>
                <a:gd name="adj" fmla="val 50000"/>
              </a:avLst>
            </a:prstTxWarp>
          </a:bodyPr>
          <a:lstStyle/>
          <a:p>
            <a:r>
              <a:rPr lang="en-US" sz="3600" b="1" kern="10" dirty="0" err="1">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Các</a:t>
            </a:r>
            <a:r>
              <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 </a:t>
            </a:r>
            <a:r>
              <a:rPr lang="en-US" sz="3600" b="1" kern="10" smtClean="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thầy</a:t>
            </a:r>
            <a:r>
              <a:rPr lang="en-US" sz="3600" b="1" kern="10" dirty="0" smtClean="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 </a:t>
            </a:r>
            <a:r>
              <a:rPr lang="en-US" sz="3600" b="1" kern="10" dirty="0" err="1">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cô</a:t>
            </a:r>
            <a:r>
              <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 </a:t>
            </a:r>
            <a:r>
              <a:rPr lang="en-US" sz="3600" b="1" kern="10" dirty="0" err="1">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giáo</a:t>
            </a:r>
            <a:r>
              <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 </a:t>
            </a:r>
            <a:r>
              <a:rPr lang="en-US" sz="3600" b="1" kern="10" dirty="0" err="1">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và</a:t>
            </a:r>
            <a:r>
              <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 </a:t>
            </a:r>
            <a:r>
              <a:rPr lang="en-US" sz="3600" b="1" kern="10" dirty="0" err="1">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các</a:t>
            </a:r>
            <a:r>
              <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 </a:t>
            </a:r>
            <a:r>
              <a:rPr lang="en-US" sz="3600" b="1" kern="10" dirty="0" err="1">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em</a:t>
            </a:r>
            <a:r>
              <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 </a:t>
            </a:r>
            <a:r>
              <a:rPr lang="en-US" sz="3600" b="1" kern="10" dirty="0" err="1">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học</a:t>
            </a:r>
            <a:r>
              <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 </a:t>
            </a:r>
            <a:r>
              <a:rPr lang="en-US" sz="3600" b="1" kern="10" dirty="0" err="1">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sinh</a:t>
            </a:r>
            <a:endPar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endParaRPr>
          </a:p>
        </p:txBody>
      </p:sp>
      <p:pic>
        <p:nvPicPr>
          <p:cNvPr id="6149"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352800" y="39624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6324600" y="6096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990600" y="7620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1066800" y="51054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6172200" y="22098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0" y="21336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6781800" y="35814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0" y="38100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581400" y="6096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8"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810000" y="5181600"/>
            <a:ext cx="2362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9994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6000" dirty="0" err="1" smtClean="0">
                <a:solidFill>
                  <a:srgbClr val="FF0000"/>
                </a:solidFill>
                <a:latin typeface="Times New Roman" pitchFamily="18" charset="0"/>
                <a:cs typeface="Times New Roman" pitchFamily="18" charset="0"/>
              </a:rPr>
              <a:t>Ôn</a:t>
            </a:r>
            <a:r>
              <a:rPr lang="en-US" altLang="en-US" sz="6000" dirty="0" smtClean="0">
                <a:solidFill>
                  <a:srgbClr val="FF0000"/>
                </a:solidFill>
                <a:latin typeface="Times New Roman" pitchFamily="18" charset="0"/>
                <a:cs typeface="Times New Roman" pitchFamily="18" charset="0"/>
              </a:rPr>
              <a:t> </a:t>
            </a:r>
            <a:r>
              <a:rPr lang="en-US" altLang="en-US" sz="6000" dirty="0" err="1" smtClean="0">
                <a:solidFill>
                  <a:srgbClr val="FF0000"/>
                </a:solidFill>
                <a:latin typeface="Times New Roman" pitchFamily="18" charset="0"/>
                <a:cs typeface="Times New Roman" pitchFamily="18" charset="0"/>
              </a:rPr>
              <a:t>bài</a:t>
            </a:r>
            <a:r>
              <a:rPr lang="en-US" altLang="en-US" sz="6000" dirty="0" smtClean="0">
                <a:solidFill>
                  <a:srgbClr val="FF0000"/>
                </a:solidFill>
                <a:latin typeface="Times New Roman" pitchFamily="18" charset="0"/>
                <a:cs typeface="Times New Roman" pitchFamily="18" charset="0"/>
              </a:rPr>
              <a:t> </a:t>
            </a:r>
            <a:r>
              <a:rPr lang="en-US" altLang="en-US" sz="6000" dirty="0" err="1" smtClean="0">
                <a:solidFill>
                  <a:srgbClr val="FF0000"/>
                </a:solidFill>
                <a:latin typeface="Times New Roman" pitchFamily="18" charset="0"/>
                <a:cs typeface="Times New Roman" pitchFamily="18" charset="0"/>
              </a:rPr>
              <a:t>cũ</a:t>
            </a:r>
            <a:endParaRPr lang="en-US" altLang="en-US" sz="6000" dirty="0" smtClean="0">
              <a:solidFill>
                <a:srgbClr val="FF0000"/>
              </a:solidFill>
              <a:latin typeface="Times New Roman" pitchFamily="18" charset="0"/>
              <a:cs typeface="Times New Roman" pitchFamily="18" charset="0"/>
            </a:endParaRPr>
          </a:p>
        </p:txBody>
      </p:sp>
      <p:pic>
        <p:nvPicPr>
          <p:cNvPr id="3"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66"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5842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457200" y="531601"/>
            <a:ext cx="8229600" cy="1143000"/>
          </a:xfrm>
        </p:spPr>
        <p:txBody>
          <a:bodyPr/>
          <a:lstStyle/>
          <a:p>
            <a:pPr algn="ctr" eaLnBrk="1" hangingPunct="1"/>
            <a:r>
              <a:rPr lang="en-US" altLang="en-US" sz="6000"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Chính</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tả</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Nghe</a:t>
            </a:r>
            <a:r>
              <a:rPr lang="en-US" altLang="en-US" dirty="0" smtClean="0">
                <a:solidFill>
                  <a:srgbClr val="002060"/>
                </a:solidFill>
                <a:latin typeface="Times New Roman" pitchFamily="18" charset="0"/>
                <a:cs typeface="Times New Roman" pitchFamily="18" charset="0"/>
              </a:rPr>
              <a:t> - </a:t>
            </a:r>
            <a:r>
              <a:rPr lang="en-US" altLang="en-US" dirty="0" err="1" smtClean="0">
                <a:solidFill>
                  <a:srgbClr val="002060"/>
                </a:solidFill>
                <a:latin typeface="Times New Roman" pitchFamily="18" charset="0"/>
                <a:cs typeface="Times New Roman" pitchFamily="18" charset="0"/>
              </a:rPr>
              <a:t>viết</a:t>
            </a:r>
            <a:r>
              <a:rPr lang="en-US" altLang="en-US" dirty="0" smtClean="0">
                <a:solidFill>
                  <a:srgbClr val="002060"/>
                </a:solidFill>
                <a:latin typeface="Times New Roman" pitchFamily="18" charset="0"/>
                <a:cs typeface="Times New Roman" pitchFamily="18" charset="0"/>
              </a:rPr>
              <a:t>)</a:t>
            </a: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10000" y="1645293"/>
            <a:ext cx="14811334" cy="923330"/>
          </a:xfrm>
          <a:prstGeom prst="rect">
            <a:avLst/>
          </a:prstGeom>
          <a:noFill/>
        </p:spPr>
        <p:txBody>
          <a:bodyPr wrap="square" lIns="91440" tIns="45720" rIns="91440" bIns="45720">
            <a:spAutoFit/>
          </a:bodyPr>
          <a:lstStyle/>
          <a:p>
            <a:pPr algn="ctr"/>
            <a:r>
              <a:rPr lang="en-US" sz="5400" b="1" cap="none" spc="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               Cánh</a:t>
            </a:r>
            <a:r>
              <a:rPr lang="en-US" sz="5400" b="1" cap="none" spc="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 cam </a:t>
            </a:r>
            <a:r>
              <a:rPr lang="en-US" sz="5400" b="1" cap="none" spc="0" dirty="0" err="1"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lạc</a:t>
            </a:r>
            <a:r>
              <a:rPr lang="en-US" sz="5400" b="1" cap="none" spc="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 </a:t>
            </a:r>
            <a:r>
              <a:rPr lang="en-US" sz="5400" b="1" cap="none" spc="0" dirty="0" err="1"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mẹ</a:t>
            </a:r>
            <a:endParaRPr lang="en-US" sz="5400" b="1" cap="none" spc="0" dirty="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674339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 y="914400"/>
            <a:ext cx="8229600" cy="1295400"/>
          </a:xfrm>
        </p:spPr>
        <p:txBody>
          <a:bodyPr/>
          <a:lstStyle/>
          <a:p>
            <a:pPr algn="ctr" eaLnBrk="1" hangingPunct="1"/>
            <a:r>
              <a:rPr lang="en-US" altLang="en-US" sz="4000" dirty="0" err="1" smtClean="0">
                <a:solidFill>
                  <a:srgbClr val="FF0000"/>
                </a:solidFill>
                <a:latin typeface="Times New Roman" pitchFamily="18" charset="0"/>
                <a:cs typeface="Times New Roman" pitchFamily="18" charset="0"/>
              </a:rPr>
              <a:t>Hướng</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dẫn</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học</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sinh</a:t>
            </a:r>
            <a:r>
              <a:rPr lang="en-US" altLang="en-US" sz="4000" dirty="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nghe</a:t>
            </a:r>
            <a:r>
              <a:rPr lang="en-US" altLang="en-US" sz="4000" dirty="0" smtClean="0">
                <a:solidFill>
                  <a:srgbClr val="FF0000"/>
                </a:solidFill>
                <a:latin typeface="Times New Roman" pitchFamily="18" charset="0"/>
                <a:cs typeface="Times New Roman" pitchFamily="18" charset="0"/>
              </a:rPr>
              <a:t> – </a:t>
            </a:r>
            <a:r>
              <a:rPr lang="en-US" altLang="en-US" sz="4000" dirty="0" err="1" smtClean="0">
                <a:solidFill>
                  <a:srgbClr val="FF0000"/>
                </a:solidFill>
                <a:latin typeface="Times New Roman" pitchFamily="18" charset="0"/>
                <a:cs typeface="Times New Roman" pitchFamily="18" charset="0"/>
              </a:rPr>
              <a:t>viết</a:t>
            </a:r>
            <a:endParaRPr lang="en-US" altLang="en-US" sz="4000" dirty="0" smtClean="0">
              <a:solidFill>
                <a:srgbClr val="FF0000"/>
              </a:solidFill>
              <a:latin typeface="Times New Roman" pitchFamily="18" charset="0"/>
              <a:cs typeface="Times New Roman" pitchFamily="18" charset="0"/>
            </a:endParaRPr>
          </a:p>
        </p:txBody>
      </p:sp>
      <p:pic>
        <p:nvPicPr>
          <p:cNvPr id="3"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7610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a:xfrm>
            <a:off x="609600" y="990600"/>
            <a:ext cx="9144000" cy="4422775"/>
          </a:xfrm>
        </p:spPr>
        <p:txBody>
          <a:bodyPr>
            <a:noAutofit/>
          </a:bodyPr>
          <a:lstStyle/>
          <a:p>
            <a:pPr marL="0" indent="0" algn="just" eaLnBrk="1" hangingPunct="1">
              <a:lnSpc>
                <a:spcPct val="110000"/>
              </a:lnSpc>
              <a:buFont typeface="Wingdings 3" pitchFamily="18" charset="2"/>
              <a:buNone/>
            </a:pP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Cánh</a:t>
            </a:r>
            <a:r>
              <a:rPr lang="en-US" altLang="en-US" sz="2000" dirty="0" smtClean="0">
                <a:solidFill>
                  <a:srgbClr val="002060"/>
                </a:solidFill>
                <a:latin typeface="Times New Roman" pitchFamily="18" charset="0"/>
                <a:cs typeface="Times New Roman" pitchFamily="18" charset="0"/>
              </a:rPr>
              <a:t> cam </a:t>
            </a:r>
            <a:r>
              <a:rPr lang="en-US" altLang="en-US" sz="2000" dirty="0" err="1" smtClean="0">
                <a:solidFill>
                  <a:srgbClr val="002060"/>
                </a:solidFill>
                <a:latin typeface="Times New Roman" pitchFamily="18" charset="0"/>
                <a:cs typeface="Times New Roman" pitchFamily="18" charset="0"/>
              </a:rPr>
              <a:t>đi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lạc</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mẹ</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Bọ</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dừa</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dừng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nấu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cơm</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Gió</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xô</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vào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vườn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hoang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Cào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cào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ngưng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giã</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gạo</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Giữa</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bao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nhiêu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gai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góc</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Xén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tóc</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thôi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cắt</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áo</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Lũ</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ve</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sầu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kêu</a:t>
            </a:r>
            <a:r>
              <a:rPr lang="en-US" altLang="en-US" sz="2000" dirty="0" smtClean="0">
                <a:solidFill>
                  <a:srgbClr val="002060"/>
                </a:solidFill>
                <a:latin typeface="Times New Roman" pitchFamily="18" charset="0"/>
                <a:cs typeface="Times New Roman" pitchFamily="18" charset="0"/>
              </a:rPr>
              <a:t> ran.                                             </a:t>
            </a:r>
            <a:r>
              <a:rPr lang="en-US" altLang="en-US" sz="2000" dirty="0" err="1" smtClean="0">
                <a:solidFill>
                  <a:srgbClr val="002060"/>
                </a:solidFill>
                <a:latin typeface="Times New Roman" pitchFamily="18" charset="0"/>
                <a:cs typeface="Times New Roman" pitchFamily="18" charset="0"/>
              </a:rPr>
              <a:t>Đều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bảo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nhau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đi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tìm</a:t>
            </a:r>
            <a:r>
              <a:rPr lang="en-US" altLang="en-US" sz="2000" dirty="0" smtClean="0">
                <a:solidFill>
                  <a:srgbClr val="002060"/>
                </a:solidFill>
                <a:latin typeface="Times New Roman" pitchFamily="18" charset="0"/>
                <a:cs typeface="Times New Roman" pitchFamily="18" charset="0"/>
              </a:rPr>
              <a:t>.</a:t>
            </a:r>
          </a:p>
          <a:p>
            <a:pPr marL="0" indent="0" algn="just" eaLnBrk="1" hangingPunct="1">
              <a:lnSpc>
                <a:spcPct val="110000"/>
              </a:lnSpc>
              <a:buFont typeface="Wingdings 3" pitchFamily="18" charset="2"/>
              <a:buNone/>
            </a:pPr>
            <a:endParaRPr lang="en-US" altLang="en-US" sz="2000" dirty="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Chiều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nhạt</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nắng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trắng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sương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Khu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vườn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hoang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lặng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im</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Trời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rộng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xanh</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như</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bể</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Bỗng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râm</a:t>
            </a:r>
            <a:r>
              <a:rPr lang="en-US" altLang="en-US" sz="2000" dirty="0" smtClean="0">
                <a:solidFill>
                  <a:srgbClr val="002060"/>
                </a:solidFill>
                <a:latin typeface="Times New Roman" pitchFamily="18" charset="0"/>
                <a:cs typeface="Times New Roman" pitchFamily="18" charset="0"/>
              </a:rPr>
              <a:t> ran </a:t>
            </a:r>
            <a:r>
              <a:rPr lang="en-US" altLang="en-US" sz="2000" dirty="0" err="1" smtClean="0">
                <a:solidFill>
                  <a:srgbClr val="002060"/>
                </a:solidFill>
                <a:latin typeface="Times New Roman" pitchFamily="18" charset="0"/>
                <a:cs typeface="Times New Roman" pitchFamily="18" charset="0"/>
              </a:rPr>
              <a:t>khắp</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lối</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Tiếng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cánh</a:t>
            </a:r>
            <a:r>
              <a:rPr lang="en-US" altLang="en-US" sz="2000" dirty="0" smtClean="0">
                <a:solidFill>
                  <a:srgbClr val="002060"/>
                </a:solidFill>
                <a:latin typeface="Times New Roman" pitchFamily="18" charset="0"/>
                <a:cs typeface="Times New Roman" pitchFamily="18" charset="0"/>
              </a:rPr>
              <a:t> cam </a:t>
            </a:r>
            <a:r>
              <a:rPr lang="en-US" altLang="en-US" sz="2000" dirty="0" err="1" smtClean="0">
                <a:solidFill>
                  <a:srgbClr val="002060"/>
                </a:solidFill>
                <a:latin typeface="Times New Roman" pitchFamily="18" charset="0"/>
                <a:cs typeface="Times New Roman" pitchFamily="18" charset="0"/>
              </a:rPr>
              <a:t>gọi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mẹ</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Có</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điều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ai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cũng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nói</a:t>
            </a:r>
            <a:r>
              <a:rPr lang="en-US" altLang="en-US" sz="2000" dirty="0" smtClean="0">
                <a:solidFill>
                  <a:srgbClr val="002060"/>
                </a:solidFill>
                <a:latin typeface="Times New Roman" pitchFamily="18" charset="0"/>
                <a:cs typeface="Times New Roman" pitchFamily="18" charset="0"/>
              </a:rPr>
              <a:t> :</a:t>
            </a: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Khản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đặc</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trên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lối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mòn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Cánh</a:t>
            </a:r>
            <a:r>
              <a:rPr lang="en-US" altLang="en-US" sz="2000" dirty="0" smtClean="0">
                <a:solidFill>
                  <a:srgbClr val="002060"/>
                </a:solidFill>
                <a:latin typeface="Times New Roman" pitchFamily="18" charset="0"/>
                <a:cs typeface="Times New Roman" pitchFamily="18" charset="0"/>
              </a:rPr>
              <a:t> cam </a:t>
            </a:r>
            <a:r>
              <a:rPr lang="en-US" altLang="en-US" sz="2000" dirty="0" err="1" smtClean="0">
                <a:solidFill>
                  <a:srgbClr val="002060"/>
                </a:solidFill>
                <a:latin typeface="Times New Roman" pitchFamily="18" charset="0"/>
                <a:cs typeface="Times New Roman" pitchFamily="18" charset="0"/>
              </a:rPr>
              <a:t>về</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nhà</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tôi</a:t>
            </a:r>
            <a:r>
              <a:rPr lang="en-US" altLang="en-US" sz="2000" dirty="0" smtClean="0">
                <a:solidFill>
                  <a:srgbClr val="002060"/>
                </a:solidFill>
                <a:latin typeface="Times New Roman" pitchFamily="18" charset="0"/>
                <a:cs typeface="Times New Roman" pitchFamily="18" charset="0"/>
              </a:rPr>
              <a:t>.                                  </a:t>
            </a:r>
          </a:p>
          <a:p>
            <a:pPr marL="0" indent="0" algn="just" eaLnBrk="1" hangingPunct="1">
              <a:lnSpc>
                <a:spcPct val="110000"/>
              </a:lnSpc>
              <a:buFont typeface="Wingdings 3" pitchFamily="18" charset="2"/>
              <a:buNone/>
            </a:pPr>
            <a:endParaRPr lang="en-US" altLang="en-US" sz="3600" dirty="0" smtClean="0">
              <a:solidFill>
                <a:srgbClr val="002060"/>
              </a:solidFill>
              <a:latin typeface="Times New Roman" pitchFamily="18" charset="0"/>
              <a:cs typeface="Times New Roman" pitchFamily="18" charset="0"/>
            </a:endParaRPr>
          </a:p>
        </p:txBody>
      </p:sp>
      <p:pic>
        <p:nvPicPr>
          <p:cNvPr id="3"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8116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13112"/>
            <a:ext cx="8229600" cy="1143000"/>
          </a:xfrm>
        </p:spPr>
        <p:txBody>
          <a:bodyPr>
            <a:normAutofit fontScale="90000"/>
          </a:bodyPr>
          <a:lstStyle/>
          <a:p>
            <a:pPr algn="just" eaLnBrk="1" hangingPunct="1"/>
            <a:r>
              <a:rPr lang="en-US" altLang="en-US" dirty="0" smtClean="0">
                <a:solidFill>
                  <a:srgbClr val="002060"/>
                </a:solidFill>
                <a:latin typeface="Times New Roman" pitchFamily="18" charset="0"/>
                <a:cs typeface="Times New Roman" pitchFamily="18" charset="0"/>
              </a:rPr>
              <a:t>  </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Chú</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cánh</a:t>
            </a:r>
            <a:r>
              <a:rPr lang="en-US" altLang="en-US" sz="3600" dirty="0" smtClean="0">
                <a:solidFill>
                  <a:srgbClr val="C00000"/>
                </a:solidFill>
                <a:latin typeface="Times New Roman" pitchFamily="18" charset="0"/>
                <a:cs typeface="Times New Roman" pitchFamily="18" charset="0"/>
              </a:rPr>
              <a:t> cam </a:t>
            </a:r>
            <a:r>
              <a:rPr lang="en-US" altLang="en-US" sz="3600" dirty="0" err="1" smtClean="0">
                <a:solidFill>
                  <a:srgbClr val="C00000"/>
                </a:solidFill>
                <a:latin typeface="Times New Roman" pitchFamily="18" charset="0"/>
                <a:cs typeface="Times New Roman" pitchFamily="18" charset="0"/>
              </a:rPr>
              <a:t>rơi</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vào</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hoàn</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cảnh</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như</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thế</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nào</a:t>
            </a:r>
            <a:r>
              <a:rPr lang="en-US" altLang="en-US" sz="3600" dirty="0">
                <a:solidFill>
                  <a:srgbClr val="C00000"/>
                </a:solidFill>
                <a:latin typeface="Times New Roman" pitchFamily="18" charset="0"/>
                <a:cs typeface="Times New Roman" pitchFamily="18" charset="0"/>
              </a:rPr>
              <a:t>?</a:t>
            </a:r>
            <a:endParaRPr lang="en-US" altLang="en-US" sz="3600" dirty="0" smtClean="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762000" y="1990437"/>
            <a:ext cx="8382000" cy="990600"/>
          </a:xfrm>
        </p:spPr>
        <p:txBody>
          <a:bodyPr>
            <a:normAutofit lnSpcReduction="10000"/>
          </a:bodyPr>
          <a:lstStyle/>
          <a:p>
            <a:pPr marL="0" indent="0" algn="just" eaLnBrk="1" hangingPunct="1">
              <a:buFont typeface="Wingdings 3" pitchFamily="18" charset="2"/>
              <a:buNone/>
            </a:pP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Chú</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bị</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lạc</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mẹ</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đi</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vào</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vườn</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hoang</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Tiếng</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cánh</a:t>
            </a:r>
            <a:r>
              <a:rPr lang="en-US" altLang="en-US" dirty="0" smtClean="0">
                <a:solidFill>
                  <a:srgbClr val="002060"/>
                </a:solidFill>
                <a:latin typeface="Times New Roman" pitchFamily="18" charset="0"/>
                <a:cs typeface="Times New Roman" pitchFamily="18" charset="0"/>
              </a:rPr>
              <a:t> cam </a:t>
            </a:r>
            <a:r>
              <a:rPr lang="en-US" altLang="en-US" dirty="0" err="1" smtClean="0">
                <a:solidFill>
                  <a:srgbClr val="002060"/>
                </a:solidFill>
                <a:latin typeface="Times New Roman" pitchFamily="18" charset="0"/>
                <a:cs typeface="Times New Roman" pitchFamily="18" charset="0"/>
              </a:rPr>
              <a:t>lạc</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mẹ</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khản</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đặc</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trên</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lối</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mòn</a:t>
            </a:r>
            <a:r>
              <a:rPr lang="en-US" altLang="en-US" dirty="0" smtClean="0">
                <a:solidFill>
                  <a:srgbClr val="002060"/>
                </a:solidFill>
                <a:latin typeface="Times New Roman" pitchFamily="18" charset="0"/>
                <a:cs typeface="Times New Roman" pitchFamily="18" charset="0"/>
              </a:rPr>
              <a:t>.</a:t>
            </a:r>
            <a:endParaRPr lang="en-US" altLang="en-US" sz="3600" dirty="0" smtClean="0">
              <a:solidFill>
                <a:srgbClr val="002060"/>
              </a:solidFill>
              <a:latin typeface="Times New Roman" pitchFamily="18" charset="0"/>
              <a:cs typeface="Times New Roman" pitchFamily="18" charset="0"/>
            </a:endParaRP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714" y="1275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38200" y="3051756"/>
            <a:ext cx="7848600" cy="584775"/>
          </a:xfrm>
          <a:prstGeom prst="rect">
            <a:avLst/>
          </a:prstGeom>
          <a:noFill/>
        </p:spPr>
        <p:txBody>
          <a:bodyPr wrap="square" rtlCol="0">
            <a:spAutoFit/>
          </a:bodyPr>
          <a:lstStyle/>
          <a:p>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Những</a:t>
            </a:r>
            <a:r>
              <a:rPr lang="en-US" sz="3200" dirty="0" smtClean="0">
                <a:solidFill>
                  <a:srgbClr val="C00000"/>
                </a:solidFill>
                <a:latin typeface="Times New Roman" pitchFamily="18" charset="0"/>
                <a:cs typeface="Times New Roman" pitchFamily="18" charset="0"/>
              </a:rPr>
              <a:t> con </a:t>
            </a:r>
            <a:r>
              <a:rPr lang="en-US" sz="3200" dirty="0" err="1" smtClean="0">
                <a:solidFill>
                  <a:srgbClr val="C00000"/>
                </a:solidFill>
                <a:latin typeface="Times New Roman" pitchFamily="18" charset="0"/>
                <a:cs typeface="Times New Roman" pitchFamily="18" charset="0"/>
              </a:rPr>
              <a:t>vật</a:t>
            </a:r>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nào</a:t>
            </a:r>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đã</a:t>
            </a:r>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giúp</a:t>
            </a:r>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cánh</a:t>
            </a:r>
            <a:r>
              <a:rPr lang="en-US" sz="3200" dirty="0" smtClean="0">
                <a:solidFill>
                  <a:srgbClr val="C00000"/>
                </a:solidFill>
                <a:latin typeface="Times New Roman" pitchFamily="18" charset="0"/>
                <a:cs typeface="Times New Roman" pitchFamily="18" charset="0"/>
              </a:rPr>
              <a:t> cam?</a:t>
            </a:r>
            <a:endParaRPr lang="en-US" sz="3200" dirty="0">
              <a:latin typeface="Times New Roman" pitchFamily="18" charset="0"/>
              <a:cs typeface="Times New Roman" pitchFamily="18" charset="0"/>
            </a:endParaRPr>
          </a:p>
        </p:txBody>
      </p:sp>
      <p:sp>
        <p:nvSpPr>
          <p:cNvPr id="6" name="TextBox 5"/>
          <p:cNvSpPr txBox="1"/>
          <p:nvPr/>
        </p:nvSpPr>
        <p:spPr>
          <a:xfrm>
            <a:off x="1066800" y="3836703"/>
            <a:ext cx="6400800" cy="584775"/>
          </a:xfrm>
          <a:prstGeom prst="rect">
            <a:avLst/>
          </a:prstGeom>
          <a:noFill/>
        </p:spPr>
        <p:txBody>
          <a:bodyPr wrap="square" rtlCol="0">
            <a:spAutoFit/>
          </a:bodyPr>
          <a:lstStyle/>
          <a:p>
            <a:r>
              <a:rPr lang="en-US" sz="3200" dirty="0" err="1" smtClean="0">
                <a:solidFill>
                  <a:schemeClr val="tx2"/>
                </a:solidFill>
                <a:latin typeface="Times New Roman" pitchFamily="18" charset="0"/>
                <a:cs typeface="Times New Roman" panose="02020603050405020304" pitchFamily="18" charset="0"/>
              </a:rPr>
              <a:t>Bọ</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dừa</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cào</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cào</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xén</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tóc</a:t>
            </a:r>
            <a:endParaRPr lang="en-US" sz="3200" dirty="0">
              <a:solidFill>
                <a:schemeClr val="tx2"/>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81403" y="4572000"/>
            <a:ext cx="8438797" cy="584775"/>
          </a:xfrm>
          <a:prstGeom prst="rect">
            <a:avLst/>
          </a:prstGeom>
          <a:noFill/>
        </p:spPr>
        <p:txBody>
          <a:bodyPr wrap="square" rtlCol="0">
            <a:spAutoFit/>
          </a:bodyPr>
          <a:lstStyle/>
          <a:p>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Bài</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thơ</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cho</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em</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biết</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điều</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gì</a:t>
            </a:r>
            <a:r>
              <a:rPr lang="en-US" altLang="en-US" sz="3200" dirty="0" smtClean="0">
                <a:solidFill>
                  <a:srgbClr val="C00000"/>
                </a:solidFill>
                <a:latin typeface="Times New Roman" panose="02020603050405020304" pitchFamily="18" charset="0"/>
                <a:cs typeface="Times New Roman" panose="02020603050405020304" pitchFamily="18" charset="0"/>
              </a:rPr>
              <a:t>?</a:t>
            </a:r>
            <a:endParaRPr lang="en-US" sz="3200" dirty="0">
              <a:solidFill>
                <a:srgbClr val="C0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820914" y="5156775"/>
            <a:ext cx="8399286" cy="1077218"/>
          </a:xfrm>
          <a:prstGeom prst="rect">
            <a:avLst/>
          </a:prstGeom>
          <a:noFill/>
        </p:spPr>
        <p:txBody>
          <a:bodyPr wrap="square" rtlCol="0">
            <a:spAutoFit/>
          </a:bodyPr>
          <a:lstStyle/>
          <a:p>
            <a:r>
              <a:rPr lang="en-US" sz="3200" dirty="0" smtClean="0">
                <a:solidFill>
                  <a:schemeClr val="tx2"/>
                </a:solidFill>
                <a:latin typeface="Times New Roman"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Cánh</a:t>
            </a:r>
            <a:r>
              <a:rPr lang="en-US" sz="3200" dirty="0" smtClean="0">
                <a:solidFill>
                  <a:schemeClr val="tx2"/>
                </a:solidFill>
                <a:latin typeface="Times New Roman" panose="02020603050405020304" pitchFamily="18" charset="0"/>
                <a:cs typeface="Times New Roman" panose="02020603050405020304" pitchFamily="18" charset="0"/>
              </a:rPr>
              <a:t> cam </a:t>
            </a:r>
            <a:r>
              <a:rPr lang="en-US" sz="3200" dirty="0" err="1" smtClean="0">
                <a:solidFill>
                  <a:schemeClr val="tx2"/>
                </a:solidFill>
                <a:latin typeface="Times New Roman" panose="02020603050405020304" pitchFamily="18" charset="0"/>
                <a:cs typeface="Times New Roman" panose="02020603050405020304" pitchFamily="18" charset="0"/>
              </a:rPr>
              <a:t>lạc</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mẹ</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nhưng</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được</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sự</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yêu</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thương</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che</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chở</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của</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bạn</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bè</a:t>
            </a:r>
            <a:r>
              <a:rPr lang="en-US" sz="3200" dirty="0" smtClean="0">
                <a:solidFill>
                  <a:schemeClr val="tx2"/>
                </a:solidFill>
                <a:latin typeface="Times New Roman" panose="02020603050405020304" pitchFamily="18" charset="0"/>
                <a:cs typeface="Times New Roman" panose="02020603050405020304" pitchFamily="18" charset="0"/>
              </a:rPr>
              <a:t>.</a:t>
            </a:r>
            <a:endParaRPr lang="en-US" sz="32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8125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additive="base">
                                        <p:cTn id="2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heel(1)">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barn(inVertical)">
                                      <p:cBhvr>
                                        <p:cTn id="3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eaLnBrk="1" hangingPunct="1"/>
            <a:r>
              <a:rPr lang="en-US" altLang="en-US" sz="3600" dirty="0" err="1" smtClean="0">
                <a:solidFill>
                  <a:srgbClr val="C00000"/>
                </a:solidFill>
                <a:latin typeface="Times New Roman" pitchFamily="18" charset="0"/>
                <a:cs typeface="Times New Roman" pitchFamily="18" charset="0"/>
              </a:rPr>
              <a:t>Tìm</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các</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từ</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khó,dễ</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lẫn</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khi</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viết</a:t>
            </a:r>
            <a:endParaRPr lang="en-US" altLang="en-US" sz="3600" dirty="0" smtClean="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447800" y="1371600"/>
            <a:ext cx="6577013" cy="4594225"/>
          </a:xfrm>
        </p:spPr>
        <p:txBody>
          <a:bodyPr>
            <a:normAutofit/>
          </a:bodyPr>
          <a:lstStyle/>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v</a:t>
            </a:r>
            <a:r>
              <a:rPr lang="en-US" altLang="en-US" sz="3600" dirty="0" err="1" smtClean="0">
                <a:solidFill>
                  <a:srgbClr val="002060"/>
                </a:solidFill>
                <a:latin typeface="Times New Roman" pitchFamily="18" charset="0"/>
                <a:cs typeface="Times New Roman" pitchFamily="18" charset="0"/>
              </a:rPr>
              <a:t>ườn</a:t>
            </a:r>
            <a:r>
              <a:rPr lang="en-US" altLang="en-US" sz="3600" dirty="0" smtClean="0">
                <a:solidFill>
                  <a:srgbClr val="002060"/>
                </a:solidFill>
                <a:latin typeface="Times New Roman" pitchFamily="18" charset="0"/>
                <a:cs typeface="Times New Roman" pitchFamily="18" charset="0"/>
              </a:rPr>
              <a:t> </a:t>
            </a:r>
            <a:r>
              <a:rPr lang="en-US" altLang="en-US" sz="3600" dirty="0" err="1" smtClean="0">
                <a:solidFill>
                  <a:srgbClr val="002060"/>
                </a:solidFill>
                <a:latin typeface="Times New Roman" pitchFamily="18" charset="0"/>
                <a:cs typeface="Times New Roman" pitchFamily="18" charset="0"/>
              </a:rPr>
              <a:t>hoang</a:t>
            </a:r>
            <a:endParaRPr lang="en-US" altLang="en-US" sz="3600" dirty="0" smtClean="0">
              <a:solidFill>
                <a:srgbClr val="002060"/>
              </a:solidFill>
              <a:latin typeface="Times New Roman" pitchFamily="18" charset="0"/>
              <a:cs typeface="Times New Roman" pitchFamily="18" charset="0"/>
            </a:endParaRPr>
          </a:p>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x</a:t>
            </a:r>
            <a:r>
              <a:rPr lang="en-US" altLang="en-US" sz="3600" dirty="0" err="1" smtClean="0">
                <a:solidFill>
                  <a:srgbClr val="002060"/>
                </a:solidFill>
                <a:latin typeface="Times New Roman" pitchFamily="18" charset="0"/>
                <a:cs typeface="Times New Roman" pitchFamily="18" charset="0"/>
              </a:rPr>
              <a:t>ô</a:t>
            </a:r>
            <a:r>
              <a:rPr lang="en-US" altLang="en-US" sz="3600" dirty="0" smtClean="0">
                <a:solidFill>
                  <a:srgbClr val="002060"/>
                </a:solidFill>
                <a:latin typeface="Times New Roman" pitchFamily="18" charset="0"/>
                <a:cs typeface="Times New Roman" pitchFamily="18" charset="0"/>
              </a:rPr>
              <a:t> </a:t>
            </a:r>
            <a:r>
              <a:rPr lang="en-US" altLang="en-US" sz="3600" dirty="0" err="1" smtClean="0">
                <a:solidFill>
                  <a:srgbClr val="002060"/>
                </a:solidFill>
                <a:latin typeface="Times New Roman" pitchFamily="18" charset="0"/>
                <a:cs typeface="Times New Roman" pitchFamily="18" charset="0"/>
              </a:rPr>
              <a:t>vào</a:t>
            </a:r>
            <a:r>
              <a:rPr lang="en-US" altLang="en-US" sz="3600" dirty="0" smtClean="0">
                <a:solidFill>
                  <a:srgbClr val="002060"/>
                </a:solidFill>
                <a:latin typeface="Times New Roman" pitchFamily="18" charset="0"/>
                <a:cs typeface="Times New Roman" pitchFamily="18" charset="0"/>
              </a:rPr>
              <a:t> </a:t>
            </a:r>
          </a:p>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t</a:t>
            </a:r>
            <a:r>
              <a:rPr lang="en-US" altLang="en-US" sz="3600" dirty="0" err="1" smtClean="0">
                <a:solidFill>
                  <a:srgbClr val="002060"/>
                </a:solidFill>
                <a:latin typeface="Times New Roman" pitchFamily="18" charset="0"/>
                <a:cs typeface="Times New Roman" pitchFamily="18" charset="0"/>
              </a:rPr>
              <a:t>rắng</a:t>
            </a:r>
            <a:r>
              <a:rPr lang="en-US" altLang="en-US" sz="3600" dirty="0" smtClean="0">
                <a:solidFill>
                  <a:srgbClr val="002060"/>
                </a:solidFill>
                <a:latin typeface="Times New Roman" pitchFamily="18" charset="0"/>
                <a:cs typeface="Times New Roman" pitchFamily="18" charset="0"/>
              </a:rPr>
              <a:t> </a:t>
            </a:r>
            <a:r>
              <a:rPr lang="en-US" altLang="en-US" sz="3600" dirty="0" err="1" smtClean="0">
                <a:solidFill>
                  <a:srgbClr val="002060"/>
                </a:solidFill>
                <a:latin typeface="Times New Roman" pitchFamily="18" charset="0"/>
                <a:cs typeface="Times New Roman" pitchFamily="18" charset="0"/>
              </a:rPr>
              <a:t>sương</a:t>
            </a:r>
            <a:endParaRPr lang="en-US" altLang="en-US" sz="3600" dirty="0" smtClean="0">
              <a:solidFill>
                <a:srgbClr val="002060"/>
              </a:solidFill>
              <a:latin typeface="Times New Roman" pitchFamily="18" charset="0"/>
              <a:cs typeface="Times New Roman" pitchFamily="18" charset="0"/>
            </a:endParaRPr>
          </a:p>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k</a:t>
            </a:r>
            <a:r>
              <a:rPr lang="en-US" altLang="en-US" sz="3600" dirty="0" err="1" smtClean="0">
                <a:solidFill>
                  <a:srgbClr val="002060"/>
                </a:solidFill>
                <a:latin typeface="Times New Roman" pitchFamily="18" charset="0"/>
                <a:cs typeface="Times New Roman" pitchFamily="18" charset="0"/>
              </a:rPr>
              <a:t>hản</a:t>
            </a:r>
            <a:r>
              <a:rPr lang="en-US" altLang="en-US" sz="3600" dirty="0" smtClean="0">
                <a:solidFill>
                  <a:srgbClr val="002060"/>
                </a:solidFill>
                <a:latin typeface="Times New Roman" pitchFamily="18" charset="0"/>
                <a:cs typeface="Times New Roman" pitchFamily="18" charset="0"/>
              </a:rPr>
              <a:t> </a:t>
            </a:r>
            <a:r>
              <a:rPr lang="en-US" altLang="en-US" sz="3600" dirty="0" err="1" smtClean="0">
                <a:solidFill>
                  <a:srgbClr val="002060"/>
                </a:solidFill>
                <a:latin typeface="Times New Roman" pitchFamily="18" charset="0"/>
                <a:cs typeface="Times New Roman" pitchFamily="18" charset="0"/>
              </a:rPr>
              <a:t>đặc</a:t>
            </a:r>
            <a:r>
              <a:rPr lang="en-US" altLang="en-US" sz="3600" dirty="0" smtClean="0">
                <a:solidFill>
                  <a:srgbClr val="002060"/>
                </a:solidFill>
                <a:latin typeface="Times New Roman" pitchFamily="18" charset="0"/>
                <a:cs typeface="Times New Roman" pitchFamily="18" charset="0"/>
              </a:rPr>
              <a:t> </a:t>
            </a:r>
          </a:p>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r</a:t>
            </a:r>
            <a:r>
              <a:rPr lang="en-US" altLang="en-US" sz="3600" dirty="0" err="1" smtClean="0">
                <a:solidFill>
                  <a:srgbClr val="002060"/>
                </a:solidFill>
                <a:latin typeface="Times New Roman" pitchFamily="18" charset="0"/>
                <a:cs typeface="Times New Roman" pitchFamily="18" charset="0"/>
              </a:rPr>
              <a:t>âm</a:t>
            </a:r>
            <a:r>
              <a:rPr lang="en-US" altLang="en-US" sz="3600" dirty="0" smtClean="0">
                <a:solidFill>
                  <a:srgbClr val="002060"/>
                </a:solidFill>
                <a:latin typeface="Times New Roman" pitchFamily="18" charset="0"/>
                <a:cs typeface="Times New Roman" pitchFamily="18" charset="0"/>
              </a:rPr>
              <a:t> ran</a:t>
            </a: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66"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566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14400" y="243498"/>
            <a:ext cx="8229600" cy="2057400"/>
          </a:xfrm>
        </p:spPr>
        <p:txBody>
          <a:bodyPr>
            <a:normAutofit/>
          </a:bodyPr>
          <a:lstStyle/>
          <a:p>
            <a:pPr eaLnBrk="1" hangingPunct="1"/>
            <a:r>
              <a:rPr lang="en-US" altLang="en-US" sz="4000" dirty="0" err="1" smtClean="0">
                <a:solidFill>
                  <a:srgbClr val="FF0000"/>
                </a:solidFill>
                <a:latin typeface="Times New Roman" pitchFamily="18" charset="0"/>
                <a:cs typeface="Times New Roman" pitchFamily="18" charset="0"/>
              </a:rPr>
              <a:t>Hướng</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dẫn</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học</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sinh</a:t>
            </a:r>
            <a:r>
              <a:rPr lang="en-US" altLang="en-US" sz="4000" dirty="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làm</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bài</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tập</a:t>
            </a:r>
            <a:endParaRPr lang="en-US" altLang="en-US" sz="4000" dirty="0" smtClean="0">
              <a:solidFill>
                <a:srgbClr val="FF0000"/>
              </a:solidFill>
              <a:latin typeface="Times New Roman" pitchFamily="18" charset="0"/>
              <a:cs typeface="Times New Roman" pitchFamily="18" charset="0"/>
            </a:endParaRPr>
          </a:p>
        </p:txBody>
      </p:sp>
      <p:pic>
        <p:nvPicPr>
          <p:cNvPr id="3"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66" y="914400"/>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935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1295400"/>
            <a:ext cx="9144000" cy="2527830"/>
          </a:xfrm>
        </p:spPr>
        <p:txBody>
          <a:bodyPr>
            <a:normAutofit fontScale="90000"/>
          </a:bodyPr>
          <a:lstStyle/>
          <a:p>
            <a:pPr algn="l"/>
            <a:r>
              <a:rPr lang="en-US" altLang="en-US" sz="3600" dirty="0" smtClean="0">
                <a:solidFill>
                  <a:srgbClr val="002060"/>
                </a:solidFill>
                <a:latin typeface="Times New Roman" pitchFamily="18" charset="0"/>
                <a:cs typeface="Times New Roman" pitchFamily="18" charset="0"/>
              </a:rPr>
              <a:t>                     </a:t>
            </a:r>
            <a:br>
              <a:rPr lang="en-US" altLang="en-US" sz="3600" dirty="0" smtClean="0">
                <a:solidFill>
                  <a:srgbClr val="002060"/>
                </a:solidFill>
                <a:latin typeface="Times New Roman" pitchFamily="18" charset="0"/>
                <a:cs typeface="Times New Roman" pitchFamily="18" charset="0"/>
              </a:rPr>
            </a:br>
            <a:r>
              <a:rPr lang="en-US" altLang="en-US" sz="3600" dirty="0">
                <a:solidFill>
                  <a:srgbClr val="002060"/>
                </a:solidFill>
                <a:latin typeface="Times New Roman" pitchFamily="18" charset="0"/>
                <a:cs typeface="Times New Roman" pitchFamily="18" charset="0"/>
              </a:rPr>
              <a:t/>
            </a:r>
            <a:br>
              <a:rPr lang="en-US" altLang="en-US" sz="3600" dirty="0">
                <a:solidFill>
                  <a:srgbClr val="00206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r>
            <a:br>
              <a:rPr lang="en-US" altLang="en-US" sz="3600" dirty="0" smtClean="0">
                <a:solidFill>
                  <a:srgbClr val="002060"/>
                </a:solidFill>
                <a:latin typeface="Times New Roman" pitchFamily="18" charset="0"/>
                <a:cs typeface="Times New Roman" pitchFamily="18" charset="0"/>
              </a:rPr>
            </a:br>
            <a:r>
              <a:rPr lang="en-US" altLang="en-US" sz="3600" dirty="0">
                <a:solidFill>
                  <a:srgbClr val="002060"/>
                </a:solidFill>
                <a:latin typeface="Times New Roman" pitchFamily="18" charset="0"/>
                <a:cs typeface="Times New Roman" pitchFamily="18" charset="0"/>
              </a:rPr>
              <a:t/>
            </a:r>
            <a:br>
              <a:rPr lang="en-US" altLang="en-US" sz="3600" dirty="0">
                <a:solidFill>
                  <a:srgbClr val="002060"/>
                </a:solidFill>
                <a:latin typeface="Times New Roman" pitchFamily="18" charset="0"/>
                <a:cs typeface="Times New Roman" pitchFamily="18" charset="0"/>
              </a:rPr>
            </a:br>
            <a:r>
              <a:rPr lang="en-US" altLang="en-US" sz="3600" b="1" i="1" dirty="0" err="1" smtClean="0">
                <a:solidFill>
                  <a:srgbClr val="C00000"/>
                </a:solidFill>
                <a:latin typeface="Times New Roman" pitchFamily="18" charset="0"/>
                <a:cs typeface="Times New Roman" pitchFamily="18" charset="0"/>
              </a:rPr>
              <a:t>Bài</a:t>
            </a:r>
            <a:r>
              <a:rPr lang="en-US" altLang="en-US" sz="3600" b="1" i="1" dirty="0" smtClean="0">
                <a:solidFill>
                  <a:srgbClr val="C00000"/>
                </a:solidFill>
                <a:latin typeface="Times New Roman" pitchFamily="18" charset="0"/>
                <a:cs typeface="Times New Roman" pitchFamily="18" charset="0"/>
              </a:rPr>
              <a:t> </a:t>
            </a:r>
            <a:r>
              <a:rPr lang="en-US" altLang="en-US" sz="3600" b="1" i="1" dirty="0" err="1">
                <a:solidFill>
                  <a:srgbClr val="C00000"/>
                </a:solidFill>
                <a:latin typeface="Times New Roman" pitchFamily="18" charset="0"/>
                <a:cs typeface="Times New Roman" pitchFamily="18" charset="0"/>
              </a:rPr>
              <a:t>tập</a:t>
            </a:r>
            <a:r>
              <a:rPr lang="en-US" altLang="en-US" sz="3600" b="1" i="1" dirty="0">
                <a:solidFill>
                  <a:srgbClr val="C00000"/>
                </a:solidFill>
                <a:latin typeface="Times New Roman" pitchFamily="18" charset="0"/>
                <a:cs typeface="Times New Roman" pitchFamily="18" charset="0"/>
              </a:rPr>
              <a:t> 2:  </a:t>
            </a:r>
            <a:r>
              <a:rPr lang="en-US" altLang="en-US" sz="3600" dirty="0" err="1">
                <a:solidFill>
                  <a:srgbClr val="C00000"/>
                </a:solidFill>
                <a:latin typeface="Times New Roman" pitchFamily="18" charset="0"/>
                <a:cs typeface="Times New Roman" pitchFamily="18" charset="0"/>
              </a:rPr>
              <a:t>Tìm</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chữ</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cái</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thích</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hợp</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với</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mỗi</a:t>
            </a:r>
            <a:r>
              <a:rPr lang="en-US" altLang="en-US" sz="3600" dirty="0">
                <a:solidFill>
                  <a:srgbClr val="C00000"/>
                </a:solidFill>
                <a:latin typeface="Times New Roman" pitchFamily="18" charset="0"/>
                <a:cs typeface="Times New Roman" pitchFamily="18" charset="0"/>
              </a:rPr>
              <a:t> ô </a:t>
            </a:r>
            <a:r>
              <a:rPr lang="en-US" altLang="en-US" sz="3600" dirty="0" err="1">
                <a:solidFill>
                  <a:srgbClr val="C00000"/>
                </a:solidFill>
                <a:latin typeface="Times New Roman" pitchFamily="18" charset="0"/>
                <a:cs typeface="Times New Roman" pitchFamily="18" charset="0"/>
              </a:rPr>
              <a:t>trống</a:t>
            </a:r>
            <a:r>
              <a:rPr lang="en-US" altLang="en-US" sz="3600" dirty="0">
                <a:solidFill>
                  <a:srgbClr val="C00000"/>
                </a:solidFill>
                <a:latin typeface="Times New Roman" pitchFamily="18" charset="0"/>
                <a:cs typeface="Times New Roman" pitchFamily="18" charset="0"/>
              </a:rPr>
              <a:t>:</a:t>
            </a:r>
            <a:br>
              <a:rPr lang="en-US" altLang="en-US" sz="3600" dirty="0">
                <a:solidFill>
                  <a:srgbClr val="C00000"/>
                </a:solidFill>
                <a:latin typeface="Times New Roman" pitchFamily="18" charset="0"/>
                <a:cs typeface="Times New Roman" pitchFamily="18" charset="0"/>
              </a:rPr>
            </a:br>
            <a:r>
              <a:rPr lang="en-US" altLang="en-US" sz="3600" dirty="0">
                <a:solidFill>
                  <a:srgbClr val="C00000"/>
                </a:solidFill>
                <a:latin typeface="Times New Roman" pitchFamily="18" charset="0"/>
                <a:cs typeface="Times New Roman" pitchFamily="18" charset="0"/>
              </a:rPr>
              <a:t>          a) r</a:t>
            </a:r>
            <a:r>
              <a:rPr lang="en-US" altLang="en-US" sz="3600" dirty="0" smtClean="0">
                <a:solidFill>
                  <a:srgbClr val="C00000"/>
                </a:solidFill>
                <a:latin typeface="Times New Roman" pitchFamily="18" charset="0"/>
                <a:cs typeface="Times New Roman" pitchFamily="18" charset="0"/>
              </a:rPr>
              <a:t>, d </a:t>
            </a:r>
            <a:r>
              <a:rPr lang="en-US" altLang="en-US" sz="3600" dirty="0">
                <a:solidFill>
                  <a:srgbClr val="C00000"/>
                </a:solidFill>
                <a:latin typeface="Times New Roman" pitchFamily="18" charset="0"/>
                <a:cs typeface="Times New Roman" pitchFamily="18" charset="0"/>
              </a:rPr>
              <a:t>hay </a:t>
            </a:r>
            <a:r>
              <a:rPr lang="en-US" altLang="en-US" sz="3600" dirty="0" err="1">
                <a:solidFill>
                  <a:srgbClr val="C00000"/>
                </a:solidFill>
                <a:latin typeface="Times New Roman" pitchFamily="18" charset="0"/>
                <a:cs typeface="Times New Roman" pitchFamily="18" charset="0"/>
              </a:rPr>
              <a:t>gi</a:t>
            </a:r>
            <a:r>
              <a:rPr lang="en-US" altLang="en-US" sz="3600" dirty="0">
                <a:solidFill>
                  <a:srgbClr val="C00000"/>
                </a:solidFill>
                <a:latin typeface="Times New Roman" pitchFamily="18" charset="0"/>
                <a:cs typeface="Times New Roman" pitchFamily="18" charset="0"/>
              </a:rPr>
              <a:t>?</a:t>
            </a:r>
            <a:r>
              <a:rPr lang="en-US" altLang="en-US" sz="3600" dirty="0">
                <a:solidFill>
                  <a:srgbClr val="002060"/>
                </a:solidFill>
                <a:latin typeface="Times New Roman" pitchFamily="18" charset="0"/>
                <a:cs typeface="Times New Roman" pitchFamily="18" charset="0"/>
              </a:rPr>
              <a:t/>
            </a:r>
            <a:br>
              <a:rPr lang="en-US" altLang="en-US" sz="3600" dirty="0">
                <a:solidFill>
                  <a:srgbClr val="00206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Giữa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cơn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hoạn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nạn</a:t>
            </a:r>
            <a:r>
              <a:rPr lang="en-US" altLang="en-US" sz="3100" dirty="0" smtClean="0">
                <a:solidFill>
                  <a:srgbClr val="002060"/>
                </a:solidFill>
                <a:latin typeface="Times New Roman" pitchFamily="18" charset="0"/>
                <a:cs typeface="Times New Roman" pitchFamily="18" charset="0"/>
              </a:rPr>
              <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chiếc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 </a:t>
            </a:r>
            <a:r>
              <a:rPr lang="en-US" altLang="en-US" sz="3100" dirty="0" err="1" smtClean="0">
                <a:solidFill>
                  <a:srgbClr val="002060"/>
                </a:solidFill>
                <a:latin typeface="Times New Roman" pitchFamily="18" charset="0"/>
                <a:cs typeface="Times New Roman" pitchFamily="18" charset="0"/>
              </a:rPr>
              <a:t>đến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ữa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òng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bị</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ò.Chỉ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trong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nháy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mắt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đã</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ngập</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nước</a:t>
            </a:r>
            <a:r>
              <a:rPr lang="en-US" altLang="en-US" sz="3100" dirty="0" smtClean="0">
                <a:solidFill>
                  <a:srgbClr val="002060"/>
                </a:solidFill>
                <a:latin typeface="Times New Roman" pitchFamily="18" charset="0"/>
                <a:cs typeface="Times New Roman" pitchFamily="18" charset="0"/>
              </a:rPr>
              <a:t>. </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Hành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khách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nhốn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nháo</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hoảng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hốt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nấy</a:t>
            </a:r>
            <a:r>
              <a:rPr lang="en-US" altLang="en-US" sz="3100" dirty="0" smtClean="0">
                <a:solidFill>
                  <a:srgbClr val="002060"/>
                </a:solidFill>
                <a:latin typeface="Times New Roman" pitchFamily="18" charset="0"/>
                <a:cs typeface="Times New Roman" pitchFamily="18" charset="0"/>
              </a:rPr>
              <a:t> □a </a:t>
            </a:r>
            <a:r>
              <a:rPr lang="en-US" altLang="en-US" sz="3100" dirty="0" err="1" smtClean="0">
                <a:solidFill>
                  <a:srgbClr val="002060"/>
                </a:solidFill>
                <a:latin typeface="Times New Roman" pitchFamily="18" charset="0"/>
                <a:cs typeface="Times New Roman" pitchFamily="18" charset="0"/>
              </a:rPr>
              <a:t>sức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tát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nước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cứu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uy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chàng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vẫn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thản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nhiên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coi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như</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chuyện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xảy</a:t>
            </a:r>
            <a:r>
              <a:rPr lang="en-US" altLang="en-US" sz="3100" dirty="0" smtClean="0">
                <a:solidFill>
                  <a:srgbClr val="002060"/>
                </a:solidFill>
                <a:latin typeface="Times New Roman" pitchFamily="18" charset="0"/>
                <a:cs typeface="Times New Roman" pitchFamily="18" charset="0"/>
              </a:rPr>
              <a:t> □a.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người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thấy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vậy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ấu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nổi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tức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ận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bảo</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sắp</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chìm</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xuống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đáy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ồi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sao</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vẫn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thản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nhiên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vậy</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chàng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nọ</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trả</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lời</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 </a:t>
            </a:r>
            <a:r>
              <a:rPr lang="en-US" altLang="en-US" sz="3100" dirty="0" err="1" smtClean="0">
                <a:solidFill>
                  <a:srgbClr val="002060"/>
                </a:solidFill>
                <a:latin typeface="Times New Roman" pitchFamily="18" charset="0"/>
                <a:cs typeface="Times New Roman" pitchFamily="18" charset="0"/>
              </a:rPr>
              <a:t>Việc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phải</a:t>
            </a:r>
            <a:r>
              <a:rPr lang="en-US" altLang="en-US" sz="3100" dirty="0" smtClean="0">
                <a:solidFill>
                  <a:srgbClr val="002060"/>
                </a:solidFill>
                <a:latin typeface="Times New Roman" pitchFamily="18" charset="0"/>
                <a:cs typeface="Times New Roman" pitchFamily="18" charset="0"/>
              </a:rPr>
              <a:t> lo </a:t>
            </a:r>
            <a:r>
              <a:rPr lang="en-US" altLang="en-US" sz="3100" dirty="0" err="1" smtClean="0">
                <a:solidFill>
                  <a:srgbClr val="002060"/>
                </a:solidFill>
                <a:latin typeface="Times New Roman" pitchFamily="18" charset="0"/>
                <a:cs typeface="Times New Roman" pitchFamily="18" charset="0"/>
              </a:rPr>
              <a:t>nhỉ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này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đâu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phải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của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tôi</a:t>
            </a: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br>
              <a:rPr lang="en-US" altLang="en-US" sz="3100" dirty="0" smtClean="0">
                <a:solidFill>
                  <a:srgbClr val="00206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r>
            <a:br>
              <a:rPr lang="en-US" altLang="en-US" sz="3600" dirty="0" smtClean="0">
                <a:solidFill>
                  <a:srgbClr val="002060"/>
                </a:solidFill>
                <a:latin typeface="Times New Roman" pitchFamily="18" charset="0"/>
                <a:cs typeface="Times New Roman" pitchFamily="18" charset="0"/>
              </a:rPr>
            </a:br>
            <a:endParaRPr lang="en-US" altLang="en-US" sz="3600" dirty="0" smtClean="0">
              <a:solidFill>
                <a:srgbClr val="002060"/>
              </a:solidFill>
            </a:endParaRPr>
          </a:p>
        </p:txBody>
      </p:sp>
    </p:spTree>
    <p:extLst>
      <p:ext uri="{BB962C8B-B14F-4D97-AF65-F5344CB8AC3E}">
        <p14:creationId xmlns:p14="http://schemas.microsoft.com/office/powerpoint/2010/main" val="4257466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4&quot;&gt;&lt;property id=&quot;20148&quot; value=&quot;5&quot;/&gt;&lt;property id=&quot;20300&quot; value=&quot;Slide 2 - &amp;quot;Ôn bài cũ&amp;quot;&quot;/&gt;&lt;property id=&quot;20307&quot; value=&quot;258&quot;/&gt;&lt;/object&gt;&lt;object type=&quot;3&quot; unique_id=&quot;10005&quot;&gt;&lt;property id=&quot;20148&quot; value=&quot;5&quot;/&gt;&lt;property id=&quot;20300&quot; value=&quot;Slide 3 - &amp;quot;    Chính tả (Nghe - viết)&amp;quot;&quot;/&gt;&lt;property id=&quot;20307&quot; value=&quot;259&quot;/&gt;&lt;/object&gt;&lt;object type=&quot;3&quot; unique_id=&quot;10006&quot;&gt;&lt;property id=&quot;20148&quot; value=&quot;5&quot;/&gt;&lt;property id=&quot;20300&quot; value=&quot;Slide 4 - &amp;quot;Hướng dẫn học sinh nghe – viết&amp;quot;&quot;/&gt;&lt;property id=&quot;20307&quot; value=&quot;260&quot;/&gt;&lt;/object&gt;&lt;object type=&quot;3&quot; unique_id=&quot;10007&quot;&gt;&lt;property id=&quot;20148&quot; value=&quot;5&quot;/&gt;&lt;property id=&quot;20300&quot; value=&quot;Slide 5&quot;/&gt;&lt;property id=&quot;20307&quot; value=&quot;261&quot;/&gt;&lt;/object&gt;&lt;object type=&quot;3&quot; unique_id=&quot;10008&quot;&gt;&lt;property id=&quot;20148&quot; value=&quot;5&quot;/&gt;&lt;property id=&quot;20300&quot; value=&quot;Slide 6 - &amp;quot;  - Chú cánh cam rơi vào hoàn cảnh như thế nào?&amp;quot;&quot;/&gt;&lt;property id=&quot;20307&quot; value=&quot;262&quot;/&gt;&lt;/object&gt;&lt;object type=&quot;3&quot; unique_id=&quot;10009&quot;&gt;&lt;property id=&quot;20148&quot; value=&quot;5&quot;/&gt;&lt;property id=&quot;20300&quot; value=&quot;Slide 7 - &amp;quot;Tìm các từ khó,dễ lẫn khi viết&amp;quot;&quot;/&gt;&lt;property id=&quot;20307&quot; value=&quot;263&quot;/&gt;&lt;/object&gt;&lt;object type=&quot;3&quot; unique_id=&quot;10010&quot;&gt;&lt;property id=&quot;20148&quot; value=&quot;5&quot;/&gt;&lt;property id=&quot;20300&quot; value=&quot;Slide 8 - &amp;quot;Hướng dẫn học sinh làm bài tập&amp;quot;&quot;/&gt;&lt;property id=&quot;20307&quot; value=&quot;264&quot;/&gt;&lt;/object&gt;&lt;object type=&quot;3&quot; unique_id=&quot;10011&quot;&gt;&lt;property id=&quot;20148&quot; value=&quot;5&quot;/&gt;&lt;property id=&quot;20300&quot; value=&quot;Slide 9 - &amp;quot;                         Bài tập 2:  Tìm chữ cái thích hợp với mỗi ô trống:           a) r, d hay gi?              &quot;/&gt;&lt;property id=&quot;20307&quot; value=&quot;265&quot;/&gt;&lt;/object&gt;&lt;object type=&quot;3&quot; unique_id=&quot;10015&quot;&gt;&lt;property id=&quot;20148&quot; value=&quot;5&quot;/&gt;&lt;property id=&quot;20300&quot; value=&quot;Slide 11 - &amp;quot;Dặn dò&amp;quot;&quot;/&gt;&lt;property id=&quot;20307&quot; value=&quot;269&quot;/&gt;&lt;/object&gt;&lt;object type=&quot;3&quot; unique_id=&quot;10016&quot;&gt;&lt;property id=&quot;20148&quot; value=&quot;5&quot;/&gt;&lt;property id=&quot;20300&quot; value=&quot;Slide 12&quot;/&gt;&lt;property id=&quot;20307&quot; value=&quot;270&quot;/&gt;&lt;/object&gt;&lt;object type=&quot;3&quot; unique_id=&quot;10721&quot;&gt;&lt;property id=&quot;20148&quot; value=&quot;5&quot;/&gt;&lt;property id=&quot;20300&quot; value=&quot;Slide 10 - &amp;quot;                         Bài tập 2:  Tìm chữ cái thích hợp với mỗi ô trống:           a) r,d hay gi?              &quot;/&gt;&lt;property id=&quot;20307&quot; value=&quot;272&quot;/&gt;&lt;/object&gt;&lt;/object&gt;&lt;object type=&quot;8&quot; unique_id=&quot;1003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284</Words>
  <Application>Microsoft Office PowerPoint</Application>
  <PresentationFormat>On-screen Show (4:3)</PresentationFormat>
  <Paragraphs>39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Ôn bài cũ</vt:lpstr>
      <vt:lpstr>    Chính tả (Nghe - viết)</vt:lpstr>
      <vt:lpstr>Hướng dẫn học sinh nghe – viết</vt:lpstr>
      <vt:lpstr>PowerPoint Presentation</vt:lpstr>
      <vt:lpstr>  - Chú cánh cam rơi vào hoàn cảnh như thế nào?</vt:lpstr>
      <vt:lpstr>Tìm các từ khó,dễ lẫn khi viết</vt:lpstr>
      <vt:lpstr>Hướng dẫn học sinh làm bài tập</vt:lpstr>
      <vt:lpstr>                         Bài tập 2:  Tìm chữ cái thích hợp với mỗi ô trống:           a) r, d hay gi?                             Giữa cơn hoạn nạn    Một chiếc thuyền  □a đến  ữa □òng sông thì bị □ò.Chỉ trong nháy mắt, thuyền đã ngập nước.     Hành khách nhốn nháo, hoảng hốt, ai nấy □a sức tát nước, cứu thuyền. □uy chỉ có một anh chàng vẫn thản nhiên, coi như không có chuyện gì xảy □a. Một người thấy vậy, không □ấu nổi tức □ận, bảo:   - Thuyền sắp chìm xuống đáy sông □ồi, sao anh vẫn thản nhiên vậy?      Anh chàng nọ trả lời:       - Việc gì phải lo nhỉ? Thuyền này đâu có phải của tôi !     </vt:lpstr>
      <vt:lpstr>                         Bài tập 2:  Tìm chữ cái thích hợp với mỗi ô trống:           a) r,d hay gi?                             Giữa cơn hoạn nạn    Một chiếc thuyền  ra đến  giữa dòng sông thì bị rò.Chỉ trong nháy mắt, thuyền đã ngập nước.     Hành khách nhốn nháo, hoảng hốt, ai nấy ra sức tát nước, cứu thuyền. Duy chỉ có một anh chàng vẫn thản nhiên, coi như không có chuyện gì xảy ra. Một người thấy vậy, không giấu nổi tức giận, bảo:   - Thuyền sắp chìm xuống đáy sông rồi, sao anh vẫn thản nhiên vậy?      Anh chàng nọ trả lời:       - Việc gì phải lo nhỉ? Thuyền này đâu có phải của tôi !     </vt:lpstr>
      <vt:lpstr>Dặn dò</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THAMB</dc:creator>
  <cp:lastModifiedBy>THAMB</cp:lastModifiedBy>
  <cp:revision>44</cp:revision>
  <dcterms:created xsi:type="dcterms:W3CDTF">2016-11-16T09:05:23Z</dcterms:created>
  <dcterms:modified xsi:type="dcterms:W3CDTF">2017-01-12T04:59:12Z</dcterms:modified>
</cp:coreProperties>
</file>